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4"/>
  </p:notesMasterIdLst>
  <p:sldIdLst>
    <p:sldId id="299" r:id="rId2"/>
    <p:sldId id="300" r:id="rId3"/>
    <p:sldId id="333" r:id="rId4"/>
    <p:sldId id="334" r:id="rId5"/>
    <p:sldId id="340" r:id="rId6"/>
    <p:sldId id="341" r:id="rId7"/>
    <p:sldId id="339" r:id="rId8"/>
    <p:sldId id="336" r:id="rId9"/>
    <p:sldId id="337" r:id="rId10"/>
    <p:sldId id="338" r:id="rId11"/>
    <p:sldId id="335" r:id="rId12"/>
    <p:sldId id="332" r:id="rId13"/>
    <p:sldId id="331" r:id="rId14"/>
    <p:sldId id="325" r:id="rId15"/>
    <p:sldId id="326" r:id="rId16"/>
    <p:sldId id="330" r:id="rId17"/>
    <p:sldId id="329" r:id="rId18"/>
    <p:sldId id="324" r:id="rId19"/>
    <p:sldId id="301" r:id="rId20"/>
    <p:sldId id="302" r:id="rId21"/>
    <p:sldId id="303" r:id="rId22"/>
    <p:sldId id="304" r:id="rId23"/>
    <p:sldId id="305" r:id="rId24"/>
    <p:sldId id="306" r:id="rId25"/>
    <p:sldId id="307" r:id="rId26"/>
    <p:sldId id="308" r:id="rId27"/>
    <p:sldId id="256" r:id="rId28"/>
    <p:sldId id="263" r:id="rId29"/>
    <p:sldId id="260" r:id="rId30"/>
    <p:sldId id="310" r:id="rId31"/>
    <p:sldId id="257" r:id="rId32"/>
    <p:sldId id="258" r:id="rId33"/>
    <p:sldId id="313" r:id="rId34"/>
    <p:sldId id="309" r:id="rId35"/>
    <p:sldId id="259" r:id="rId36"/>
    <p:sldId id="261" r:id="rId37"/>
    <p:sldId id="314" r:id="rId38"/>
    <p:sldId id="312" r:id="rId39"/>
    <p:sldId id="270" r:id="rId40"/>
    <p:sldId id="273" r:id="rId41"/>
    <p:sldId id="315" r:id="rId42"/>
    <p:sldId id="317" r:id="rId43"/>
    <p:sldId id="316" r:id="rId44"/>
    <p:sldId id="272" r:id="rId45"/>
    <p:sldId id="275" r:id="rId46"/>
    <p:sldId id="279" r:id="rId47"/>
    <p:sldId id="281" r:id="rId48"/>
    <p:sldId id="280" r:id="rId49"/>
    <p:sldId id="282" r:id="rId50"/>
    <p:sldId id="288" r:id="rId51"/>
    <p:sldId id="277" r:id="rId52"/>
    <p:sldId id="284" r:id="rId53"/>
    <p:sldId id="283" r:id="rId54"/>
    <p:sldId id="286" r:id="rId55"/>
    <p:sldId id="289" r:id="rId56"/>
    <p:sldId id="290" r:id="rId57"/>
    <p:sldId id="291" r:id="rId58"/>
    <p:sldId id="292" r:id="rId59"/>
    <p:sldId id="318" r:id="rId60"/>
    <p:sldId id="323" r:id="rId61"/>
    <p:sldId id="293" r:id="rId62"/>
    <p:sldId id="294" r:id="rId63"/>
    <p:sldId id="320" r:id="rId64"/>
    <p:sldId id="295" r:id="rId65"/>
    <p:sldId id="296" r:id="rId66"/>
    <p:sldId id="297" r:id="rId67"/>
    <p:sldId id="319" r:id="rId68"/>
    <p:sldId id="298" r:id="rId69"/>
    <p:sldId id="321" r:id="rId70"/>
    <p:sldId id="327" r:id="rId71"/>
    <p:sldId id="328" r:id="rId72"/>
    <p:sldId id="322" r:id="rId73"/>
  </p:sldIdLst>
  <p:sldSz cx="12192000" cy="6858000"/>
  <p:notesSz cx="6858000" cy="9144000"/>
  <p:custDataLst>
    <p:tags r:id="rId7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异常数据概览</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列1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964-4EC9-A4A6-6D7383E2B5D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964-4EC9-A4A6-6D7383E2B5D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964-4EC9-A4A6-6D7383E2B5D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964-4EC9-A4A6-6D7383E2B5D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正常数据</c:v>
                </c:pt>
                <c:pt idx="1">
                  <c:v>异常数据</c:v>
                </c:pt>
              </c:strCache>
            </c:strRef>
          </c:cat>
          <c:val>
            <c:numRef>
              <c:f>Sheet1!$B$2:$B$5</c:f>
              <c:numCache>
                <c:formatCode>General</c:formatCode>
                <c:ptCount val="4"/>
                <c:pt idx="0">
                  <c:v>39601</c:v>
                </c:pt>
                <c:pt idx="1">
                  <c:v>5385</c:v>
                </c:pt>
              </c:numCache>
            </c:numRef>
          </c:val>
          <c:extLst>
            <c:ext xmlns:c16="http://schemas.microsoft.com/office/drawing/2014/chart" uri="{C3380CC4-5D6E-409C-BE32-E72D297353CC}">
              <c16:uniqueId val="{00000000-E5F4-4142-8641-1B8E29E3BB77}"/>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2025-06-01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630539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83262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796606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1523991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98210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2826228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348040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2025-06-01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2025-06-01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2025-06-01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2025-06-01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2025-06-01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2025-06-01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2025-06-01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2025-06-01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2025-06-01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2025-06-01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2025-06-01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2025-06-01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sv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32.sv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svg"/></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 Id="rId9" Type="http://schemas.openxmlformats.org/officeDocument/2006/relationships/image" Target="../media/image50.svg"/></Relationships>
</file>

<file path=ppt/slides/_rels/slide3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220.png"/><Relationship Id="rId3" Type="http://schemas.openxmlformats.org/officeDocument/2006/relationships/image" Target="../media/image66.jpeg"/><Relationship Id="rId7" Type="http://schemas.openxmlformats.org/officeDocument/2006/relationships/image" Target="../media/image160.png"/><Relationship Id="rId12"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0.png"/><Relationship Id="rId11" Type="http://schemas.openxmlformats.org/officeDocument/2006/relationships/image" Target="../media/image200.png"/><Relationship Id="rId5" Type="http://schemas.openxmlformats.org/officeDocument/2006/relationships/image" Target="../media/image250.png"/><Relationship Id="rId10" Type="http://schemas.openxmlformats.org/officeDocument/2006/relationships/image" Target="../media/image190.png"/><Relationship Id="rId4" Type="http://schemas.openxmlformats.org/officeDocument/2006/relationships/image" Target="../media/image130.png"/><Relationship Id="rId9" Type="http://schemas.openxmlformats.org/officeDocument/2006/relationships/image" Target="../media/image180.png"/></Relationships>
</file>

<file path=ppt/slides/_rels/slide5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45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s>
</file>

<file path=ppt/slides/_rels/slide5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0.png"/><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80.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6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74.svg"/><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0.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7CF5B09-6CE6-40CA-A273-DC160BFA844F}"/>
              </a:ext>
            </a:extLst>
          </p:cNvPr>
          <p:cNvSpPr/>
          <p:nvPr/>
        </p:nvSpPr>
        <p:spPr>
          <a:xfrm>
            <a:off x="1039906" y="878541"/>
            <a:ext cx="896470"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绪论</a:t>
            </a:r>
          </a:p>
        </p:txBody>
      </p:sp>
      <p:sp>
        <p:nvSpPr>
          <p:cNvPr id="19" name="矩形 18">
            <a:extLst>
              <a:ext uri="{FF2B5EF4-FFF2-40B4-BE49-F238E27FC236}">
                <a16:creationId xmlns:a16="http://schemas.microsoft.com/office/drawing/2014/main" id="{15B6D782-12B2-4DE7-9C86-773F88904A82}"/>
              </a:ext>
            </a:extLst>
          </p:cNvPr>
          <p:cNvSpPr/>
          <p:nvPr/>
        </p:nvSpPr>
        <p:spPr>
          <a:xfrm>
            <a:off x="900953" y="1237129"/>
            <a:ext cx="1174376"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相关理论</a:t>
            </a:r>
          </a:p>
        </p:txBody>
      </p:sp>
      <p:sp>
        <p:nvSpPr>
          <p:cNvPr id="3" name="矩形 2">
            <a:extLst>
              <a:ext uri="{FF2B5EF4-FFF2-40B4-BE49-F238E27FC236}">
                <a16:creationId xmlns:a16="http://schemas.microsoft.com/office/drawing/2014/main" id="{C42DA1A4-907E-4948-A6A9-B85518D62BFE}"/>
              </a:ext>
            </a:extLst>
          </p:cNvPr>
          <p:cNvSpPr/>
          <p:nvPr/>
        </p:nvSpPr>
        <p:spPr>
          <a:xfrm>
            <a:off x="2187388" y="2321859"/>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测试集总点数：</a:t>
            </a:r>
            <a:r>
              <a:rPr lang="en-US" altLang="zh-CN" dirty="0">
                <a:solidFill>
                  <a:schemeClr val="accent6"/>
                </a:solidFill>
              </a:rPr>
              <a:t>74876</a:t>
            </a:r>
          </a:p>
          <a:p>
            <a:pPr algn="ctr"/>
            <a:r>
              <a:rPr lang="zh-CN" altLang="en-US" dirty="0">
                <a:solidFill>
                  <a:schemeClr val="accent6"/>
                </a:solidFill>
              </a:rPr>
              <a:t>异常点数：</a:t>
            </a:r>
            <a:r>
              <a:rPr lang="en-US" altLang="zh-CN" dirty="0">
                <a:solidFill>
                  <a:schemeClr val="accent6"/>
                </a:solidFill>
              </a:rPr>
              <a:t>3561</a:t>
            </a:r>
          </a:p>
          <a:p>
            <a:pPr algn="ctr"/>
            <a:r>
              <a:rPr lang="zh-CN" altLang="en-US" dirty="0">
                <a:solidFill>
                  <a:schemeClr val="accent6"/>
                </a:solidFill>
              </a:rPr>
              <a:t>正常点数：</a:t>
            </a:r>
            <a:r>
              <a:rPr lang="en-US" altLang="zh-CN" dirty="0">
                <a:solidFill>
                  <a:schemeClr val="accent6"/>
                </a:solidFill>
              </a:rPr>
              <a:t>71315</a:t>
            </a:r>
          </a:p>
        </p:txBody>
      </p:sp>
      <p:sp>
        <p:nvSpPr>
          <p:cNvPr id="5" name="矩形 4">
            <a:extLst>
              <a:ext uri="{FF2B5EF4-FFF2-40B4-BE49-F238E27FC236}">
                <a16:creationId xmlns:a16="http://schemas.microsoft.com/office/drawing/2014/main" id="{A066A2F9-D7D2-485C-87BA-82C1CCA648D3}"/>
              </a:ext>
            </a:extLst>
          </p:cNvPr>
          <p:cNvSpPr/>
          <p:nvPr/>
        </p:nvSpPr>
        <p:spPr>
          <a:xfrm>
            <a:off x="6015317" y="2321858"/>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sp>
        <p:nvSpPr>
          <p:cNvPr id="6" name="矩形 5">
            <a:extLst>
              <a:ext uri="{FF2B5EF4-FFF2-40B4-BE49-F238E27FC236}">
                <a16:creationId xmlns:a16="http://schemas.microsoft.com/office/drawing/2014/main" id="{348D9AB9-58A1-4E44-A64E-99C525370726}"/>
              </a:ext>
            </a:extLst>
          </p:cNvPr>
          <p:cNvSpPr/>
          <p:nvPr/>
        </p:nvSpPr>
        <p:spPr>
          <a:xfrm>
            <a:off x="2187388" y="4222376"/>
            <a:ext cx="7817224" cy="149710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三天内是否会出现异常：否</a:t>
            </a:r>
            <a:endParaRPr lang="en-US" altLang="zh-CN" dirty="0">
              <a:solidFill>
                <a:schemeClr val="accent6"/>
              </a:solidFill>
            </a:endParaRPr>
          </a:p>
          <a:p>
            <a:pPr algn="ctr"/>
            <a:r>
              <a:rPr lang="zh-CN" altLang="en-US" dirty="0">
                <a:solidFill>
                  <a:schemeClr val="accent6"/>
                </a:solidFill>
              </a:rPr>
              <a:t>五天内是否会出现异常：否</a:t>
            </a:r>
            <a:endParaRPr lang="en-US" altLang="zh-CN" dirty="0">
              <a:solidFill>
                <a:schemeClr val="accent6"/>
              </a:solidFill>
            </a:endParaRPr>
          </a:p>
          <a:p>
            <a:pPr algn="ctr"/>
            <a:r>
              <a:rPr lang="zh-CN" altLang="en-US" dirty="0">
                <a:solidFill>
                  <a:schemeClr val="accent6"/>
                </a:solidFill>
              </a:rPr>
              <a:t>七天内是否会出现异常：是</a:t>
            </a:r>
            <a:endParaRPr lang="en-US" altLang="zh-CN" dirty="0">
              <a:solidFill>
                <a:schemeClr val="accent6"/>
              </a:solidFill>
            </a:endParaRPr>
          </a:p>
          <a:p>
            <a:pPr algn="ctr"/>
            <a:r>
              <a:rPr lang="zh-CN" altLang="en-US" dirty="0">
                <a:solidFill>
                  <a:schemeClr val="accent6"/>
                </a:solidFill>
              </a:rPr>
              <a:t>十天内是否会出现异常：是</a:t>
            </a:r>
            <a:endParaRPr lang="en-US" altLang="zh-CN" dirty="0">
              <a:solidFill>
                <a:schemeClr val="accent6"/>
              </a:solidFill>
            </a:endParaRPr>
          </a:p>
        </p:txBody>
      </p:sp>
    </p:spTree>
    <p:extLst>
      <p:ext uri="{BB962C8B-B14F-4D97-AF65-F5344CB8AC3E}">
        <p14:creationId xmlns:p14="http://schemas.microsoft.com/office/powerpoint/2010/main" val="1461949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3224" y="2415301"/>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a:cxnSpLocks/>
            <a:stCxn id="7" idx="0"/>
          </p:cNvCxnSpPr>
          <p:nvPr/>
        </p:nvCxnSpPr>
        <p:spPr>
          <a:xfrm flipV="1">
            <a:off x="6180271" y="3033982"/>
            <a:ext cx="0" cy="26325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a:endCxn id="7" idx="2"/>
          </p:cNvCxnSpPr>
          <p:nvPr/>
        </p:nvCxnSpPr>
        <p:spPr>
          <a:xfrm flipV="1">
            <a:off x="6168843" y="3697342"/>
            <a:ext cx="11428" cy="584268"/>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400110"/>
          </a:xfrm>
          <a:prstGeom prst="rect">
            <a:avLst/>
          </a:prstGeom>
          <a:solidFill>
            <a:schemeClr val="accent3">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单变量时间序列划分</a:t>
            </a:r>
            <a:endParaRPr lang="en-US" altLang="zh-CN" sz="2000" dirty="0">
              <a:latin typeface="Arial" panose="020B0604020202020204" pitchFamily="34" charset="0"/>
              <a:ea typeface="微软雅黑" panose="020B0503020204020204" charset="-122"/>
            </a:endParaRPr>
          </a:p>
        </p:txBody>
      </p:sp>
      <p:sp>
        <p:nvSpPr>
          <p:cNvPr id="5" name="文本框 4"/>
          <p:cNvSpPr txBox="1"/>
          <p:nvPr/>
        </p:nvSpPr>
        <p:spPr>
          <a:xfrm>
            <a:off x="4881381" y="4886325"/>
            <a:ext cx="2552065" cy="400110"/>
          </a:xfrm>
          <a:prstGeom prst="rect">
            <a:avLst/>
          </a:prstGeom>
          <a:solidFill>
            <a:schemeClr val="accent2">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快速傅里叶变换</a:t>
            </a:r>
            <a:endParaRPr lang="en-US" altLang="zh-CN" sz="2000" dirty="0">
              <a:latin typeface="Arial" panose="020B0604020202020204" pitchFamily="34" charset="0"/>
              <a:ea typeface="微软雅黑" panose="020B0503020204020204" charset="-122"/>
            </a:endParaRPr>
          </a:p>
        </p:txBody>
      </p:sp>
      <p:sp>
        <p:nvSpPr>
          <p:cNvPr id="6" name="文本框 5"/>
          <p:cNvSpPr txBox="1"/>
          <p:nvPr/>
        </p:nvSpPr>
        <p:spPr>
          <a:xfrm>
            <a:off x="4892810" y="4214987"/>
            <a:ext cx="2552065" cy="400110"/>
          </a:xfrm>
          <a:prstGeom prst="rect">
            <a:avLst/>
          </a:prstGeom>
          <a:solidFill>
            <a:schemeClr val="accent5">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主导周期掩码序列</a:t>
            </a:r>
            <a:endParaRPr lang="en-US" altLang="zh-CN" sz="2000" dirty="0">
              <a:latin typeface="Arial" panose="020B0604020202020204" pitchFamily="34" charset="0"/>
              <a:ea typeface="微软雅黑" panose="020B0503020204020204" charset="-122"/>
            </a:endParaRPr>
          </a:p>
        </p:txBody>
      </p:sp>
      <p:sp>
        <p:nvSpPr>
          <p:cNvPr id="7" name="文本框 6"/>
          <p:cNvSpPr txBox="1"/>
          <p:nvPr/>
        </p:nvSpPr>
        <p:spPr>
          <a:xfrm>
            <a:off x="4904238" y="3297232"/>
            <a:ext cx="2552065" cy="400110"/>
          </a:xfrm>
          <a:prstGeom prst="rect">
            <a:avLst/>
          </a:prstGeom>
          <a:solidFill>
            <a:schemeClr val="accent6">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多尺度子序列分段</a:t>
            </a:r>
            <a:endParaRPr lang="en-US" altLang="zh-CN" sz="2000" dirty="0">
              <a:latin typeface="Arial" panose="020B0604020202020204" pitchFamily="34" charset="0"/>
              <a:ea typeface="微软雅黑" panose="020B0503020204020204" charset="-122"/>
            </a:endParaRPr>
          </a:p>
        </p:txBody>
      </p:sp>
      <p:sp>
        <p:nvSpPr>
          <p:cNvPr id="44" name="文本框 43"/>
          <p:cNvSpPr txBox="1"/>
          <p:nvPr/>
        </p:nvSpPr>
        <p:spPr>
          <a:xfrm>
            <a:off x="6447584" y="3850198"/>
            <a:ext cx="1723301"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生成嵌入向量</a:t>
            </a:r>
            <a:endParaRPr lang="en-US" altLang="zh-CN" sz="2000" dirty="0">
              <a:latin typeface="Arial" panose="020B0604020202020204" pitchFamily="34" charset="0"/>
              <a:ea typeface="微软雅黑" panose="020B0503020204020204" charset="-122"/>
            </a:endParaRPr>
          </a:p>
        </p:txBody>
      </p:sp>
      <p:sp>
        <p:nvSpPr>
          <p:cNvPr id="45" name="文本框 44"/>
          <p:cNvSpPr txBox="1"/>
          <p:nvPr/>
        </p:nvSpPr>
        <p:spPr>
          <a:xfrm>
            <a:off x="4903471" y="2665681"/>
            <a:ext cx="2529976" cy="400110"/>
          </a:xfrm>
          <a:prstGeom prst="rect">
            <a:avLst/>
          </a:prstGeom>
          <a:solidFill>
            <a:schemeClr val="bg2">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sym typeface="+mn-ea"/>
              </a:rPr>
              <a:t>多尺度编码器</a:t>
            </a:r>
            <a:endParaRPr lang="en-US" altLang="zh-CN" sz="20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60133" cy="400110"/>
          </a:xfrm>
          <a:prstGeom prst="rect">
            <a:avLst/>
          </a:prstGeom>
          <a:solidFill>
            <a:schemeClr val="accent6">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异常预测</a:t>
            </a:r>
            <a:endParaRPr lang="en-US" altLang="zh-CN" sz="2000" dirty="0">
              <a:latin typeface="Arial" panose="020B0604020202020204" pitchFamily="34" charset="0"/>
              <a:ea typeface="微软雅黑" panose="020B0503020204020204" charset="-122"/>
            </a:endParaRPr>
          </a:p>
        </p:txBody>
      </p:sp>
      <p:sp>
        <p:nvSpPr>
          <p:cNvPr id="47" name="文本框 46"/>
          <p:cNvSpPr txBox="1"/>
          <p:nvPr/>
        </p:nvSpPr>
        <p:spPr>
          <a:xfrm>
            <a:off x="3373625" y="1200384"/>
            <a:ext cx="2715296" cy="40011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多层感知机重构序列</a:t>
            </a:r>
            <a:endParaRPr lang="en-US" altLang="zh-CN" sz="2000" dirty="0">
              <a:latin typeface="Arial" panose="020B0604020202020204" pitchFamily="34" charset="0"/>
              <a:ea typeface="微软雅黑" panose="020B0503020204020204" charset="-122"/>
            </a:endParaRPr>
          </a:p>
        </p:txBody>
      </p:sp>
      <p:sp>
        <p:nvSpPr>
          <p:cNvPr id="48" name="文本框 47"/>
          <p:cNvSpPr txBox="1"/>
          <p:nvPr/>
        </p:nvSpPr>
        <p:spPr>
          <a:xfrm>
            <a:off x="6495461" y="1200384"/>
            <a:ext cx="3156585" cy="40011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多尺度特征间相似度计算</a:t>
            </a:r>
            <a:endParaRPr lang="en-US" altLang="zh-CN" sz="2000" dirty="0">
              <a:latin typeface="Arial" panose="020B0604020202020204" pitchFamily="34" charset="0"/>
              <a:ea typeface="微软雅黑" panose="020B0503020204020204" charset="-122"/>
            </a:endParaRP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V="1">
            <a:off x="7200901" y="1606768"/>
            <a:ext cx="5051" cy="53570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a:cxnSpLocks/>
          </p:cNvCxnSpPr>
          <p:nvPr/>
        </p:nvCxnSpPr>
        <p:spPr>
          <a:xfrm flipV="1">
            <a:off x="520890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a:cxnSpLocks/>
          </p:cNvCxnSpPr>
          <p:nvPr/>
        </p:nvCxnSpPr>
        <p:spPr>
          <a:xfrm flipV="1">
            <a:off x="719899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5" y="1593677"/>
            <a:ext cx="1" cy="522462"/>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303880" y="6462901"/>
            <a:ext cx="1707063" cy="400110"/>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多维时间序列</a:t>
            </a:r>
            <a:endParaRPr lang="en-US" altLang="zh-CN" sz="2000" dirty="0">
              <a:latin typeface="Arial" panose="020B0604020202020204" pitchFamily="34" charset="0"/>
              <a:ea typeface="微软雅黑" panose="020B0503020204020204" charset="-122"/>
            </a:endParaRPr>
          </a:p>
        </p:txBody>
      </p:sp>
      <p:cxnSp>
        <p:nvCxnSpPr>
          <p:cNvPr id="49" name="直接箭头连接符 48"/>
          <p:cNvCxnSpPr>
            <a:cxnSpLocks/>
            <a:stCxn id="6" idx="1"/>
            <a:endCxn id="4" idx="3"/>
          </p:cNvCxnSpPr>
          <p:nvPr/>
        </p:nvCxnSpPr>
        <p:spPr>
          <a:xfrm flipH="1">
            <a:off x="3161838" y="4415042"/>
            <a:ext cx="1730972" cy="916037"/>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flipV="1">
            <a:off x="3182561" y="3476173"/>
            <a:ext cx="1721677" cy="21114"/>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304953" y="698279"/>
            <a:ext cx="2339975" cy="400110"/>
          </a:xfrm>
          <a:prstGeom prst="rect">
            <a:avLst/>
          </a:prstGeom>
          <a:noFill/>
        </p:spPr>
        <p:txBody>
          <a:bodyPr wrap="square" rtlCol="0" anchor="t">
            <a:spAutoFit/>
          </a:bodyPr>
          <a:lstStyle/>
          <a:p>
            <a:r>
              <a:rPr lang="zh-CN" altLang="en-US" sz="2000" dirty="0">
                <a:latin typeface="Arial" panose="020B0604020202020204" pitchFamily="34" charset="0"/>
                <a:ea typeface="微软雅黑" panose="020B0503020204020204" charset="-122"/>
                <a:sym typeface="+mn-ea"/>
              </a:rPr>
              <a:t>欧式距离</a:t>
            </a:r>
            <a:endParaRPr lang="en-US" altLang="zh-CN" sz="2000" dirty="0">
              <a:latin typeface="Arial" panose="020B0604020202020204" pitchFamily="34" charset="0"/>
              <a:ea typeface="微软雅黑" panose="020B0503020204020204" charset="-122"/>
              <a:sym typeface="+mn-ea"/>
            </a:endParaRPr>
          </a:p>
        </p:txBody>
      </p:sp>
      <p:sp>
        <p:nvSpPr>
          <p:cNvPr id="52" name="文本框 51"/>
          <p:cNvSpPr txBox="1"/>
          <p:nvPr/>
        </p:nvSpPr>
        <p:spPr>
          <a:xfrm>
            <a:off x="3219544" y="698279"/>
            <a:ext cx="2299970" cy="400110"/>
          </a:xfrm>
          <a:prstGeom prst="rect">
            <a:avLst/>
          </a:prstGeom>
          <a:noFill/>
        </p:spPr>
        <p:txBody>
          <a:bodyPr wrap="square" rtlCol="0" anchor="t">
            <a:spAutoFit/>
          </a:bodyPr>
          <a:lstStyle/>
          <a:p>
            <a:pPr algn="ctr"/>
            <a:r>
              <a:rPr lang="zh-CN" altLang="en-US" sz="2000" dirty="0">
                <a:latin typeface="Arial" panose="020B0604020202020204" pitchFamily="34" charset="0"/>
                <a:ea typeface="微软雅黑" panose="020B0503020204020204" charset="-122"/>
                <a:sym typeface="+mn-ea"/>
              </a:rPr>
              <a:t>序列重构误差</a:t>
            </a:r>
            <a:endParaRPr lang="en-US" altLang="zh-CN" sz="2000" dirty="0">
              <a:latin typeface="Arial" panose="020B0604020202020204" pitchFamily="34" charset="0"/>
              <a:ea typeface="微软雅黑" panose="020B0503020204020204" charset="-122"/>
              <a:sym typeface="+mn-ea"/>
            </a:endParaRPr>
          </a:p>
        </p:txBody>
      </p:sp>
      <p:cxnSp>
        <p:nvCxnSpPr>
          <p:cNvPr id="54" name="直接箭头连接符 53"/>
          <p:cNvCxnSpPr>
            <a:cxnSpLocks/>
            <a:stCxn id="45" idx="3"/>
            <a:endCxn id="79" idx="1"/>
          </p:cNvCxnSpPr>
          <p:nvPr/>
        </p:nvCxnSpPr>
        <p:spPr>
          <a:xfrm>
            <a:off x="7433447" y="2865736"/>
            <a:ext cx="1056955" cy="201399"/>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8" name="直接箭头连接符 7"/>
          <p:cNvCxnSpPr>
            <a:cxnSpLocks/>
            <a:stCxn id="28" idx="0"/>
          </p:cNvCxnSpPr>
          <p:nvPr/>
        </p:nvCxnSpPr>
        <p:spPr>
          <a:xfrm flipV="1">
            <a:off x="6157412" y="5958145"/>
            <a:ext cx="3207" cy="504756"/>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033531" y="4545965"/>
            <a:ext cx="2482786"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计算选择主导周期</a:t>
            </a:r>
            <a:endParaRPr lang="en-US" altLang="zh-CN" sz="2000" dirty="0">
              <a:latin typeface="Arial" panose="020B0604020202020204" pitchFamily="34" charset="0"/>
              <a:ea typeface="微软雅黑" panose="020B0503020204020204" charset="-122"/>
            </a:endParaRPr>
          </a:p>
        </p:txBody>
      </p:sp>
      <p:sp>
        <p:nvSpPr>
          <p:cNvPr id="56" name="文本框 55">
            <a:extLst>
              <a:ext uri="{FF2B5EF4-FFF2-40B4-BE49-F238E27FC236}">
                <a16:creationId xmlns:a16="http://schemas.microsoft.com/office/drawing/2014/main" id="{83489BBB-E727-4EA6-8947-856E37A63292}"/>
              </a:ext>
            </a:extLst>
          </p:cNvPr>
          <p:cNvSpPr txBox="1"/>
          <p:nvPr/>
        </p:nvSpPr>
        <p:spPr>
          <a:xfrm>
            <a:off x="8490402" y="4628316"/>
            <a:ext cx="2286185" cy="830997"/>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400" b="1" dirty="0">
                <a:latin typeface="Arial" panose="020B0604020202020204" pitchFamily="34" charset="0"/>
                <a:ea typeface="微软雅黑" panose="020B0503020204020204" charset="-122"/>
              </a:rPr>
              <a:t>主导周期掩码序列生成模块</a:t>
            </a:r>
            <a:endParaRPr lang="en-US" altLang="zh-CN" sz="24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914758" y="2273172"/>
            <a:ext cx="2926992" cy="461665"/>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400" b="1" dirty="0">
                <a:latin typeface="Arial" panose="020B0604020202020204" pitchFamily="34" charset="0"/>
                <a:ea typeface="微软雅黑" panose="020B0503020204020204" charset="-122"/>
              </a:rPr>
              <a:t>多尺度特征学习模块</a:t>
            </a:r>
            <a:endParaRPr lang="en-US" altLang="zh-CN" sz="24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461665"/>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400" b="1" dirty="0">
                <a:latin typeface="Arial" panose="020B0604020202020204" pitchFamily="34" charset="0"/>
                <a:ea typeface="微软雅黑" panose="020B0503020204020204" charset="-122"/>
              </a:rPr>
              <a:t>异常预测模块</a:t>
            </a:r>
            <a:endParaRPr lang="en-US" altLang="zh-CN" sz="24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400110"/>
          </a:xfrm>
          <a:prstGeom prst="rect">
            <a:avLst/>
          </a:prstGeom>
          <a:solidFill>
            <a:srgbClr val="00B050"/>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sym typeface="+mn-ea"/>
              </a:rPr>
              <a:t>解码器</a:t>
            </a:r>
            <a:endParaRPr lang="en-US" altLang="zh-CN" sz="2000" dirty="0">
              <a:latin typeface="Arial" panose="020B0604020202020204" pitchFamily="34" charset="0"/>
              <a:ea typeface="微软雅黑" panose="020B0503020204020204" charset="-122"/>
            </a:endParaRPr>
          </a:p>
        </p:txBody>
      </p:sp>
      <p:pic>
        <p:nvPicPr>
          <p:cNvPr id="79" name="图形 78">
            <a:extLst>
              <a:ext uri="{FF2B5EF4-FFF2-40B4-BE49-F238E27FC236}">
                <a16:creationId xmlns:a16="http://schemas.microsoft.com/office/drawing/2014/main" id="{325E026D-9627-4276-8011-962311D796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0402" y="2400172"/>
            <a:ext cx="3626893" cy="1333926"/>
          </a:xfrm>
          <a:prstGeom prst="rect">
            <a:avLst/>
          </a:prstGeom>
        </p:spPr>
      </p:pic>
    </p:spTree>
    <p:extLst>
      <p:ext uri="{BB962C8B-B14F-4D97-AF65-F5344CB8AC3E}">
        <p14:creationId xmlns:p14="http://schemas.microsoft.com/office/powerpoint/2010/main" val="608584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D29DC12-A2DF-4EF5-B7DE-A7A4A88E8122}"/>
              </a:ext>
            </a:extLst>
          </p:cNvPr>
          <p:cNvSpPr/>
          <p:nvPr/>
        </p:nvSpPr>
        <p:spPr>
          <a:xfrm>
            <a:off x="4204447" y="270800"/>
            <a:ext cx="3782954" cy="3366247"/>
          </a:xfrm>
          <a:prstGeom prst="rect">
            <a:avLst/>
          </a:prstGeom>
          <a:solidFill>
            <a:schemeClr val="bg1"/>
          </a:solidFill>
          <a:ln w="28575">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E4771581-D142-4A2A-BD7B-945ABE114A0D}"/>
              </a:ext>
            </a:extLst>
          </p:cNvPr>
          <p:cNvSpPr/>
          <p:nvPr/>
        </p:nvSpPr>
        <p:spPr>
          <a:xfrm>
            <a:off x="7987401" y="3829581"/>
            <a:ext cx="4097023" cy="2976281"/>
          </a:xfrm>
          <a:prstGeom prst="rect">
            <a:avLst/>
          </a:prstGeom>
          <a:solidFill>
            <a:schemeClr val="bg1"/>
          </a:solid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7772798-D21A-4D81-9228-D0B5E781FDB9}"/>
              </a:ext>
            </a:extLst>
          </p:cNvPr>
          <p:cNvSpPr/>
          <p:nvPr/>
        </p:nvSpPr>
        <p:spPr>
          <a:xfrm>
            <a:off x="107577" y="3429000"/>
            <a:ext cx="3782954" cy="3366247"/>
          </a:xfrm>
          <a:prstGeom prst="rect">
            <a:avLst/>
          </a:prstGeom>
          <a:solidFill>
            <a:schemeClr val="bg1"/>
          </a:solid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a:extLst>
              <a:ext uri="{FF2B5EF4-FFF2-40B4-BE49-F238E27FC236}">
                <a16:creationId xmlns:a16="http://schemas.microsoft.com/office/drawing/2014/main" id="{B259F8A0-11A2-429B-9146-241AE045A0C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70282" y="4000375"/>
            <a:ext cx="3971517" cy="2634692"/>
          </a:xfrm>
          <a:prstGeom prst="rect">
            <a:avLst/>
          </a:prstGeom>
        </p:spPr>
      </p:pic>
      <p:pic>
        <p:nvPicPr>
          <p:cNvPr id="7" name="图形 6">
            <a:extLst>
              <a:ext uri="{FF2B5EF4-FFF2-40B4-BE49-F238E27FC236}">
                <a16:creationId xmlns:a16="http://schemas.microsoft.com/office/drawing/2014/main" id="{0EA77C43-745C-42A1-A951-6ABFAEFD5A1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04447" y="495682"/>
            <a:ext cx="3768849" cy="3141365"/>
          </a:xfrm>
          <a:prstGeom prst="rect">
            <a:avLst/>
          </a:prstGeom>
        </p:spPr>
      </p:pic>
      <p:pic>
        <p:nvPicPr>
          <p:cNvPr id="9" name="图形 8">
            <a:extLst>
              <a:ext uri="{FF2B5EF4-FFF2-40B4-BE49-F238E27FC236}">
                <a16:creationId xmlns:a16="http://schemas.microsoft.com/office/drawing/2014/main" id="{8D51943B-E93F-49A3-9AC8-473081F880E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3082" y="3558988"/>
            <a:ext cx="3574415" cy="3236259"/>
          </a:xfrm>
          <a:prstGeom prst="rect">
            <a:avLst/>
          </a:prstGeom>
        </p:spPr>
      </p:pic>
    </p:spTree>
    <p:extLst>
      <p:ext uri="{BB962C8B-B14F-4D97-AF65-F5344CB8AC3E}">
        <p14:creationId xmlns:p14="http://schemas.microsoft.com/office/powerpoint/2010/main" val="289154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E7FC929-B60C-4A8D-B1F9-C916EBF23107}"/>
              </a:ext>
            </a:extLst>
          </p:cNvPr>
          <p:cNvSpPr/>
          <p:nvPr/>
        </p:nvSpPr>
        <p:spPr>
          <a:xfrm>
            <a:off x="1640542" y="1210235"/>
            <a:ext cx="690282" cy="28149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a:extLst>
              <a:ext uri="{FF2B5EF4-FFF2-40B4-BE49-F238E27FC236}">
                <a16:creationId xmlns:a16="http://schemas.microsoft.com/office/drawing/2014/main" id="{D3093E64-480E-4DD9-8DC8-B1DDFD4FB9A9}"/>
              </a:ext>
            </a:extLst>
          </p:cNvPr>
          <p:cNvSpPr/>
          <p:nvPr/>
        </p:nvSpPr>
        <p:spPr>
          <a:xfrm>
            <a:off x="1837765" y="1640541"/>
            <a:ext cx="322729" cy="3227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ECCFB07A-590C-4682-8B31-51AFA56114DE}"/>
              </a:ext>
            </a:extLst>
          </p:cNvPr>
          <p:cNvSpPr/>
          <p:nvPr/>
        </p:nvSpPr>
        <p:spPr>
          <a:xfrm>
            <a:off x="1837764" y="2456329"/>
            <a:ext cx="322729" cy="3227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B768195-B39D-467A-ACA9-1596822FD18A}"/>
              </a:ext>
            </a:extLst>
          </p:cNvPr>
          <p:cNvSpPr/>
          <p:nvPr/>
        </p:nvSpPr>
        <p:spPr>
          <a:xfrm>
            <a:off x="1837764" y="3267635"/>
            <a:ext cx="322729" cy="3227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FC2D101-3E87-48A4-82D3-38A89E14E032}"/>
              </a:ext>
            </a:extLst>
          </p:cNvPr>
          <p:cNvSpPr/>
          <p:nvPr/>
        </p:nvSpPr>
        <p:spPr>
          <a:xfrm>
            <a:off x="3451412" y="1210235"/>
            <a:ext cx="690282" cy="28149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8D1933B-7CDD-484D-9739-1B8F1455AAF8}"/>
              </a:ext>
            </a:extLst>
          </p:cNvPr>
          <p:cNvSpPr/>
          <p:nvPr/>
        </p:nvSpPr>
        <p:spPr>
          <a:xfrm>
            <a:off x="3648635" y="1640541"/>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13B7796-342E-4ABC-9100-0A89781C220E}"/>
              </a:ext>
            </a:extLst>
          </p:cNvPr>
          <p:cNvSpPr/>
          <p:nvPr/>
        </p:nvSpPr>
        <p:spPr>
          <a:xfrm>
            <a:off x="3648634" y="2456329"/>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D42884C4-0652-48BB-86A0-10F510D03D30}"/>
              </a:ext>
            </a:extLst>
          </p:cNvPr>
          <p:cNvSpPr/>
          <p:nvPr/>
        </p:nvSpPr>
        <p:spPr>
          <a:xfrm>
            <a:off x="3648634" y="3267635"/>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5A4AF5C-73DC-4AEE-81C6-6F6474307481}"/>
              </a:ext>
            </a:extLst>
          </p:cNvPr>
          <p:cNvSpPr/>
          <p:nvPr/>
        </p:nvSpPr>
        <p:spPr>
          <a:xfrm>
            <a:off x="8884022" y="1559859"/>
            <a:ext cx="690282" cy="214256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D6587350-2075-4DFA-8979-F4C20C5198B8}"/>
              </a:ext>
            </a:extLst>
          </p:cNvPr>
          <p:cNvSpPr/>
          <p:nvPr/>
        </p:nvSpPr>
        <p:spPr>
          <a:xfrm>
            <a:off x="9081245" y="2034988"/>
            <a:ext cx="322729" cy="32273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245C1571-468C-4812-8B98-1BBA1C55EC03}"/>
              </a:ext>
            </a:extLst>
          </p:cNvPr>
          <p:cNvSpPr/>
          <p:nvPr/>
        </p:nvSpPr>
        <p:spPr>
          <a:xfrm>
            <a:off x="9081245" y="2944905"/>
            <a:ext cx="322729" cy="32273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2B940D2A-0290-44C0-A21F-E3A29F1455DD}"/>
              </a:ext>
            </a:extLst>
          </p:cNvPr>
          <p:cNvCxnSpPr>
            <a:stCxn id="2" idx="6"/>
            <a:endCxn id="18" idx="2"/>
          </p:cNvCxnSpPr>
          <p:nvPr/>
        </p:nvCxnSpPr>
        <p:spPr>
          <a:xfrm>
            <a:off x="2160494" y="1801906"/>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F672CEAD-A706-4F94-A2F8-DC10952B78DA}"/>
              </a:ext>
            </a:extLst>
          </p:cNvPr>
          <p:cNvCxnSpPr>
            <a:stCxn id="2" idx="6"/>
            <a:endCxn id="19" idx="2"/>
          </p:cNvCxnSpPr>
          <p:nvPr/>
        </p:nvCxnSpPr>
        <p:spPr>
          <a:xfrm>
            <a:off x="2160494" y="1801906"/>
            <a:ext cx="1488140"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3B692E8E-2BB4-4F87-B028-2F68509852F7}"/>
              </a:ext>
            </a:extLst>
          </p:cNvPr>
          <p:cNvCxnSpPr>
            <a:endCxn id="20" idx="2"/>
          </p:cNvCxnSpPr>
          <p:nvPr/>
        </p:nvCxnSpPr>
        <p:spPr>
          <a:xfrm>
            <a:off x="2160493" y="1801906"/>
            <a:ext cx="1488141"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94A3DE80-9D0A-4240-9FA7-97A39CAA78CE}"/>
              </a:ext>
            </a:extLst>
          </p:cNvPr>
          <p:cNvCxnSpPr>
            <a:stCxn id="5" idx="6"/>
            <a:endCxn id="19" idx="2"/>
          </p:cNvCxnSpPr>
          <p:nvPr/>
        </p:nvCxnSpPr>
        <p:spPr>
          <a:xfrm>
            <a:off x="2160493" y="2617694"/>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14A45E3B-514A-4C5C-8852-A4FEBDDBD5BB}"/>
              </a:ext>
            </a:extLst>
          </p:cNvPr>
          <p:cNvCxnSpPr>
            <a:stCxn id="5" idx="6"/>
            <a:endCxn id="18" idx="2"/>
          </p:cNvCxnSpPr>
          <p:nvPr/>
        </p:nvCxnSpPr>
        <p:spPr>
          <a:xfrm flipV="1">
            <a:off x="2160493" y="1801906"/>
            <a:ext cx="1488142"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CBA0AD33-6129-418A-8C01-6B3ACAA56A08}"/>
              </a:ext>
            </a:extLst>
          </p:cNvPr>
          <p:cNvCxnSpPr>
            <a:stCxn id="5" idx="6"/>
            <a:endCxn id="20" idx="2"/>
          </p:cNvCxnSpPr>
          <p:nvPr/>
        </p:nvCxnSpPr>
        <p:spPr>
          <a:xfrm>
            <a:off x="216049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AEFAE707-AF40-4F69-A941-2B88E533BAAE}"/>
              </a:ext>
            </a:extLst>
          </p:cNvPr>
          <p:cNvCxnSpPr>
            <a:stCxn id="6" idx="6"/>
            <a:endCxn id="20" idx="2"/>
          </p:cNvCxnSpPr>
          <p:nvPr/>
        </p:nvCxnSpPr>
        <p:spPr>
          <a:xfrm>
            <a:off x="2160493" y="3429000"/>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26FB865B-ADE6-4D50-BF90-5C8AA80E3786}"/>
              </a:ext>
            </a:extLst>
          </p:cNvPr>
          <p:cNvCxnSpPr>
            <a:endCxn id="19" idx="2"/>
          </p:cNvCxnSpPr>
          <p:nvPr/>
        </p:nvCxnSpPr>
        <p:spPr>
          <a:xfrm flipV="1">
            <a:off x="216049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FA7A1A07-89DB-4DDD-97C7-FE78B152A936}"/>
              </a:ext>
            </a:extLst>
          </p:cNvPr>
          <p:cNvCxnSpPr>
            <a:endCxn id="18" idx="2"/>
          </p:cNvCxnSpPr>
          <p:nvPr/>
        </p:nvCxnSpPr>
        <p:spPr>
          <a:xfrm flipV="1">
            <a:off x="2160492" y="1801906"/>
            <a:ext cx="1488143" cy="1627094"/>
          </a:xfrm>
          <a:prstGeom prst="line">
            <a:avLst/>
          </a:prstGeom>
          <a:ln w="19050"/>
        </p:spPr>
        <p:style>
          <a:lnRef idx="1">
            <a:schemeClr val="dk1"/>
          </a:lnRef>
          <a:fillRef idx="0">
            <a:schemeClr val="dk1"/>
          </a:fillRef>
          <a:effectRef idx="0">
            <a:schemeClr val="dk1"/>
          </a:effectRef>
          <a:fontRef idx="minor">
            <a:schemeClr val="tx1"/>
          </a:fontRef>
        </p:style>
      </p:cxnSp>
      <p:sp>
        <p:nvSpPr>
          <p:cNvPr id="73" name="矩形 72">
            <a:extLst>
              <a:ext uri="{FF2B5EF4-FFF2-40B4-BE49-F238E27FC236}">
                <a16:creationId xmlns:a16="http://schemas.microsoft.com/office/drawing/2014/main" id="{6F191026-E0E4-4B53-A963-AB90A0C183AD}"/>
              </a:ext>
            </a:extLst>
          </p:cNvPr>
          <p:cNvSpPr/>
          <p:nvPr/>
        </p:nvSpPr>
        <p:spPr>
          <a:xfrm>
            <a:off x="5262282" y="1210235"/>
            <a:ext cx="690282" cy="28149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0E120A7A-7BB0-44DD-9EC4-9C993E28ECF4}"/>
              </a:ext>
            </a:extLst>
          </p:cNvPr>
          <p:cNvSpPr/>
          <p:nvPr/>
        </p:nvSpPr>
        <p:spPr>
          <a:xfrm>
            <a:off x="5459505" y="1640541"/>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7A0C2DAA-D47C-4322-AFFF-C193800C1C81}"/>
              </a:ext>
            </a:extLst>
          </p:cNvPr>
          <p:cNvSpPr/>
          <p:nvPr/>
        </p:nvSpPr>
        <p:spPr>
          <a:xfrm>
            <a:off x="5459504" y="2456329"/>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8F650D2E-A01C-4178-BDCE-3D78AD57EC54}"/>
              </a:ext>
            </a:extLst>
          </p:cNvPr>
          <p:cNvSpPr/>
          <p:nvPr/>
        </p:nvSpPr>
        <p:spPr>
          <a:xfrm>
            <a:off x="5459504" y="3267635"/>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F1EFE1ED-B0F5-4AEA-AA0F-B70A930707CC}"/>
              </a:ext>
            </a:extLst>
          </p:cNvPr>
          <p:cNvSpPr/>
          <p:nvPr/>
        </p:nvSpPr>
        <p:spPr>
          <a:xfrm>
            <a:off x="7073152" y="1210235"/>
            <a:ext cx="690282" cy="28149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6460DFC7-C9B8-4FAB-B315-415BF58187BB}"/>
              </a:ext>
            </a:extLst>
          </p:cNvPr>
          <p:cNvSpPr/>
          <p:nvPr/>
        </p:nvSpPr>
        <p:spPr>
          <a:xfrm>
            <a:off x="7270375" y="1640541"/>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B2EAEE9E-F0C6-43CB-80E9-C91891CF7C9F}"/>
              </a:ext>
            </a:extLst>
          </p:cNvPr>
          <p:cNvSpPr/>
          <p:nvPr/>
        </p:nvSpPr>
        <p:spPr>
          <a:xfrm>
            <a:off x="7270374" y="2456329"/>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E943CF28-1C91-4EAC-A3DA-D455D30FB796}"/>
              </a:ext>
            </a:extLst>
          </p:cNvPr>
          <p:cNvSpPr/>
          <p:nvPr/>
        </p:nvSpPr>
        <p:spPr>
          <a:xfrm>
            <a:off x="7270374" y="3267635"/>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a:extLst>
              <a:ext uri="{FF2B5EF4-FFF2-40B4-BE49-F238E27FC236}">
                <a16:creationId xmlns:a16="http://schemas.microsoft.com/office/drawing/2014/main" id="{F5C4E6B4-3F41-4DBB-B550-1A8013EDDF91}"/>
              </a:ext>
            </a:extLst>
          </p:cNvPr>
          <p:cNvCxnSpPr>
            <a:stCxn id="74" idx="6"/>
            <a:endCxn id="78" idx="2"/>
          </p:cNvCxnSpPr>
          <p:nvPr/>
        </p:nvCxnSpPr>
        <p:spPr>
          <a:xfrm>
            <a:off x="5782234" y="1801906"/>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26BD5F19-112A-44F6-9B18-17CF65EC78DB}"/>
              </a:ext>
            </a:extLst>
          </p:cNvPr>
          <p:cNvCxnSpPr>
            <a:stCxn id="74" idx="6"/>
            <a:endCxn id="79" idx="2"/>
          </p:cNvCxnSpPr>
          <p:nvPr/>
        </p:nvCxnSpPr>
        <p:spPr>
          <a:xfrm>
            <a:off x="5782234" y="1801906"/>
            <a:ext cx="1488140"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5A033395-3A79-45F8-A9B6-EAA73DED7E53}"/>
              </a:ext>
            </a:extLst>
          </p:cNvPr>
          <p:cNvCxnSpPr>
            <a:endCxn id="80" idx="2"/>
          </p:cNvCxnSpPr>
          <p:nvPr/>
        </p:nvCxnSpPr>
        <p:spPr>
          <a:xfrm>
            <a:off x="5782233" y="1801906"/>
            <a:ext cx="1488141"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7C6C90CD-1439-4D9A-B9E4-B238C7F7CD18}"/>
              </a:ext>
            </a:extLst>
          </p:cNvPr>
          <p:cNvCxnSpPr>
            <a:stCxn id="75" idx="6"/>
            <a:endCxn id="79" idx="2"/>
          </p:cNvCxnSpPr>
          <p:nvPr/>
        </p:nvCxnSpPr>
        <p:spPr>
          <a:xfrm>
            <a:off x="5782233" y="2617694"/>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EC66A623-A35A-4C13-9470-6D1D0F8B5016}"/>
              </a:ext>
            </a:extLst>
          </p:cNvPr>
          <p:cNvCxnSpPr>
            <a:stCxn id="75" idx="6"/>
            <a:endCxn id="78" idx="2"/>
          </p:cNvCxnSpPr>
          <p:nvPr/>
        </p:nvCxnSpPr>
        <p:spPr>
          <a:xfrm flipV="1">
            <a:off x="5782233" y="1801906"/>
            <a:ext cx="1488142"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8E782A59-F1A5-4925-8447-D687C4BFF50B}"/>
              </a:ext>
            </a:extLst>
          </p:cNvPr>
          <p:cNvCxnSpPr>
            <a:stCxn id="75" idx="6"/>
            <a:endCxn id="80" idx="2"/>
          </p:cNvCxnSpPr>
          <p:nvPr/>
        </p:nvCxnSpPr>
        <p:spPr>
          <a:xfrm>
            <a:off x="578223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7B65D324-3BAC-4DD9-B8AE-36117B8D24FB}"/>
              </a:ext>
            </a:extLst>
          </p:cNvPr>
          <p:cNvCxnSpPr>
            <a:stCxn id="76" idx="6"/>
            <a:endCxn id="80" idx="2"/>
          </p:cNvCxnSpPr>
          <p:nvPr/>
        </p:nvCxnSpPr>
        <p:spPr>
          <a:xfrm>
            <a:off x="5782233" y="3429000"/>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D99F1433-AFBF-4A8A-BE14-466D76DA261E}"/>
              </a:ext>
            </a:extLst>
          </p:cNvPr>
          <p:cNvCxnSpPr>
            <a:endCxn id="79" idx="2"/>
          </p:cNvCxnSpPr>
          <p:nvPr/>
        </p:nvCxnSpPr>
        <p:spPr>
          <a:xfrm flipV="1">
            <a:off x="578223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5CAD57D9-3EEF-4521-B52C-F0548483C7E7}"/>
              </a:ext>
            </a:extLst>
          </p:cNvPr>
          <p:cNvCxnSpPr>
            <a:endCxn id="78" idx="2"/>
          </p:cNvCxnSpPr>
          <p:nvPr/>
        </p:nvCxnSpPr>
        <p:spPr>
          <a:xfrm flipV="1">
            <a:off x="5782232" y="1801906"/>
            <a:ext cx="1488143"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60351AC1-A497-43C6-823C-B357DEEB4321}"/>
              </a:ext>
            </a:extLst>
          </p:cNvPr>
          <p:cNvCxnSpPr>
            <a:stCxn id="18" idx="6"/>
            <a:endCxn id="74" idx="2"/>
          </p:cNvCxnSpPr>
          <p:nvPr/>
        </p:nvCxnSpPr>
        <p:spPr>
          <a:xfrm>
            <a:off x="3971364" y="1801906"/>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8500597B-560F-4D57-A069-BAA5C3A669CE}"/>
              </a:ext>
            </a:extLst>
          </p:cNvPr>
          <p:cNvCxnSpPr>
            <a:stCxn id="18" idx="6"/>
            <a:endCxn id="75" idx="2"/>
          </p:cNvCxnSpPr>
          <p:nvPr/>
        </p:nvCxnSpPr>
        <p:spPr>
          <a:xfrm>
            <a:off x="3971364" y="1801906"/>
            <a:ext cx="1488140"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DC6AB3F4-693E-46B4-8AB4-DA393C4C08A2}"/>
              </a:ext>
            </a:extLst>
          </p:cNvPr>
          <p:cNvCxnSpPr>
            <a:cxnSpLocks/>
            <a:stCxn id="18" idx="6"/>
            <a:endCxn id="76" idx="2"/>
          </p:cNvCxnSpPr>
          <p:nvPr/>
        </p:nvCxnSpPr>
        <p:spPr>
          <a:xfrm>
            <a:off x="3971364" y="1801906"/>
            <a:ext cx="1488140"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0EAFCC35-845B-49E6-8B99-73F90252508E}"/>
              </a:ext>
            </a:extLst>
          </p:cNvPr>
          <p:cNvCxnSpPr>
            <a:stCxn id="19" idx="6"/>
            <a:endCxn id="75" idx="2"/>
          </p:cNvCxnSpPr>
          <p:nvPr/>
        </p:nvCxnSpPr>
        <p:spPr>
          <a:xfrm>
            <a:off x="3971363" y="2617694"/>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FD2D9AB2-563B-4445-B953-225AD3069DD7}"/>
              </a:ext>
            </a:extLst>
          </p:cNvPr>
          <p:cNvCxnSpPr>
            <a:endCxn id="74" idx="2"/>
          </p:cNvCxnSpPr>
          <p:nvPr/>
        </p:nvCxnSpPr>
        <p:spPr>
          <a:xfrm flipV="1">
            <a:off x="3971363" y="1801906"/>
            <a:ext cx="1488142" cy="829235"/>
          </a:xfrm>
          <a:prstGeom prst="line">
            <a:avLst/>
          </a:prstGeom>
          <a:ln w="19050"/>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BCB50E8D-9796-410C-BC2A-7041DD3D87C5}"/>
              </a:ext>
            </a:extLst>
          </p:cNvPr>
          <p:cNvCxnSpPr>
            <a:endCxn id="76" idx="2"/>
          </p:cNvCxnSpPr>
          <p:nvPr/>
        </p:nvCxnSpPr>
        <p:spPr>
          <a:xfrm>
            <a:off x="3971363" y="2631141"/>
            <a:ext cx="1488140" cy="820271"/>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C4A74A93-A05D-4152-AE93-8EDEFD1FF763}"/>
              </a:ext>
            </a:extLst>
          </p:cNvPr>
          <p:cNvCxnSpPr>
            <a:stCxn id="20" idx="6"/>
            <a:endCxn id="74" idx="2"/>
          </p:cNvCxnSpPr>
          <p:nvPr/>
        </p:nvCxnSpPr>
        <p:spPr>
          <a:xfrm flipV="1">
            <a:off x="3971363" y="1801906"/>
            <a:ext cx="1488142"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2E7C3ADA-B308-4EC9-ACA7-F4554029B9C8}"/>
              </a:ext>
            </a:extLst>
          </p:cNvPr>
          <p:cNvCxnSpPr>
            <a:endCxn id="75" idx="3"/>
          </p:cNvCxnSpPr>
          <p:nvPr/>
        </p:nvCxnSpPr>
        <p:spPr>
          <a:xfrm flipV="1">
            <a:off x="397136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507ED4E0-910A-4A6B-8DD3-171EECF9A9DF}"/>
              </a:ext>
            </a:extLst>
          </p:cNvPr>
          <p:cNvCxnSpPr>
            <a:endCxn id="76" idx="2"/>
          </p:cNvCxnSpPr>
          <p:nvPr/>
        </p:nvCxnSpPr>
        <p:spPr>
          <a:xfrm flipV="1">
            <a:off x="3971362" y="3429000"/>
            <a:ext cx="1488142" cy="13446"/>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B10C3A8E-21D5-4D64-BC0F-085E46A1719D}"/>
              </a:ext>
            </a:extLst>
          </p:cNvPr>
          <p:cNvCxnSpPr>
            <a:stCxn id="78" idx="6"/>
            <a:endCxn id="30" idx="2"/>
          </p:cNvCxnSpPr>
          <p:nvPr/>
        </p:nvCxnSpPr>
        <p:spPr>
          <a:xfrm>
            <a:off x="7593104" y="1801906"/>
            <a:ext cx="1488141" cy="394447"/>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C2953323-2B3A-4565-8795-3615056C056C}"/>
              </a:ext>
            </a:extLst>
          </p:cNvPr>
          <p:cNvCxnSpPr>
            <a:stCxn id="78" idx="6"/>
            <a:endCxn id="32" idx="2"/>
          </p:cNvCxnSpPr>
          <p:nvPr/>
        </p:nvCxnSpPr>
        <p:spPr>
          <a:xfrm>
            <a:off x="7593104" y="1801906"/>
            <a:ext cx="1488141" cy="1304364"/>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825A22C9-A517-4F21-B19C-3FE88545E726}"/>
              </a:ext>
            </a:extLst>
          </p:cNvPr>
          <p:cNvCxnSpPr/>
          <p:nvPr/>
        </p:nvCxnSpPr>
        <p:spPr>
          <a:xfrm flipV="1">
            <a:off x="7593103" y="2608729"/>
            <a:ext cx="8968" cy="6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073DC903-451C-4921-B026-A0E4FEF71360}"/>
              </a:ext>
            </a:extLst>
          </p:cNvPr>
          <p:cNvCxnSpPr>
            <a:endCxn id="30" idx="2"/>
          </p:cNvCxnSpPr>
          <p:nvPr/>
        </p:nvCxnSpPr>
        <p:spPr>
          <a:xfrm flipV="1">
            <a:off x="7588620" y="2196353"/>
            <a:ext cx="1492625" cy="415738"/>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24423783-F105-4BBF-9D72-849795E236C7}"/>
              </a:ext>
            </a:extLst>
          </p:cNvPr>
          <p:cNvCxnSpPr>
            <a:stCxn id="79" idx="6"/>
            <a:endCxn id="32" idx="2"/>
          </p:cNvCxnSpPr>
          <p:nvPr/>
        </p:nvCxnSpPr>
        <p:spPr>
          <a:xfrm>
            <a:off x="7593103" y="2617694"/>
            <a:ext cx="1488142" cy="488576"/>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7210787D-990D-4689-8821-307E7FD2760C}"/>
              </a:ext>
            </a:extLst>
          </p:cNvPr>
          <p:cNvCxnSpPr>
            <a:stCxn id="80" idx="6"/>
            <a:endCxn id="30" idx="3"/>
          </p:cNvCxnSpPr>
          <p:nvPr/>
        </p:nvCxnSpPr>
        <p:spPr>
          <a:xfrm flipV="1">
            <a:off x="7593103" y="2196353"/>
            <a:ext cx="1488142" cy="1232647"/>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B8F64361-E4A6-4A8C-BC66-9E7DCB1A2FA6}"/>
              </a:ext>
            </a:extLst>
          </p:cNvPr>
          <p:cNvCxnSpPr>
            <a:endCxn id="32" idx="2"/>
          </p:cNvCxnSpPr>
          <p:nvPr/>
        </p:nvCxnSpPr>
        <p:spPr>
          <a:xfrm flipV="1">
            <a:off x="7597587" y="3106270"/>
            <a:ext cx="1483658" cy="336176"/>
          </a:xfrm>
          <a:prstGeom prst="line">
            <a:avLst/>
          </a:prstGeom>
          <a:ln w="19050"/>
        </p:spPr>
        <p:style>
          <a:lnRef idx="1">
            <a:schemeClr val="dk1"/>
          </a:lnRef>
          <a:fillRef idx="0">
            <a:schemeClr val="dk1"/>
          </a:fillRef>
          <a:effectRef idx="0">
            <a:schemeClr val="dk1"/>
          </a:effectRef>
          <a:fontRef idx="minor">
            <a:schemeClr val="tx1"/>
          </a:fontRef>
        </p:style>
      </p:cxnSp>
      <p:sp>
        <p:nvSpPr>
          <p:cNvPr id="128" name="矩形 127">
            <a:extLst>
              <a:ext uri="{FF2B5EF4-FFF2-40B4-BE49-F238E27FC236}">
                <a16:creationId xmlns:a16="http://schemas.microsoft.com/office/drawing/2014/main" id="{CAD9784B-34F3-4748-92D7-646DE45396BC}"/>
              </a:ext>
            </a:extLst>
          </p:cNvPr>
          <p:cNvSpPr/>
          <p:nvPr/>
        </p:nvSpPr>
        <p:spPr>
          <a:xfrm>
            <a:off x="1080248" y="340659"/>
            <a:ext cx="1810870" cy="510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7030A0"/>
                </a:solidFill>
              </a:rPr>
              <a:t>输入层</a:t>
            </a:r>
          </a:p>
        </p:txBody>
      </p:sp>
      <p:sp>
        <p:nvSpPr>
          <p:cNvPr id="129" name="矩形 128">
            <a:extLst>
              <a:ext uri="{FF2B5EF4-FFF2-40B4-BE49-F238E27FC236}">
                <a16:creationId xmlns:a16="http://schemas.microsoft.com/office/drawing/2014/main" id="{7A5F2EE7-947E-4136-A01E-FCBDE392628E}"/>
              </a:ext>
            </a:extLst>
          </p:cNvPr>
          <p:cNvSpPr/>
          <p:nvPr/>
        </p:nvSpPr>
        <p:spPr>
          <a:xfrm>
            <a:off x="4701988" y="340659"/>
            <a:ext cx="1810870" cy="510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2">
                    <a:lumMod val="75000"/>
                  </a:schemeClr>
                </a:solidFill>
              </a:rPr>
              <a:t>若干隐藏层</a:t>
            </a:r>
          </a:p>
        </p:txBody>
      </p:sp>
      <p:sp>
        <p:nvSpPr>
          <p:cNvPr id="130" name="矩形 129">
            <a:extLst>
              <a:ext uri="{FF2B5EF4-FFF2-40B4-BE49-F238E27FC236}">
                <a16:creationId xmlns:a16="http://schemas.microsoft.com/office/drawing/2014/main" id="{47E4F9E1-674D-44A8-9B80-E945601A5CAD}"/>
              </a:ext>
            </a:extLst>
          </p:cNvPr>
          <p:cNvSpPr/>
          <p:nvPr/>
        </p:nvSpPr>
        <p:spPr>
          <a:xfrm>
            <a:off x="8337174" y="340659"/>
            <a:ext cx="1810870" cy="510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6">
                    <a:lumMod val="75000"/>
                  </a:schemeClr>
                </a:solidFill>
              </a:rPr>
              <a:t>输出层</a:t>
            </a:r>
          </a:p>
        </p:txBody>
      </p:sp>
      <p:pic>
        <p:nvPicPr>
          <p:cNvPr id="132" name="图形 131">
            <a:extLst>
              <a:ext uri="{FF2B5EF4-FFF2-40B4-BE49-F238E27FC236}">
                <a16:creationId xmlns:a16="http://schemas.microsoft.com/office/drawing/2014/main" id="{DC3F93A2-E565-46DB-9695-3D4DB00ADC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4586" y="4177553"/>
            <a:ext cx="5952564" cy="2439516"/>
          </a:xfrm>
          <a:prstGeom prst="rect">
            <a:avLst/>
          </a:prstGeom>
        </p:spPr>
      </p:pic>
    </p:spTree>
    <p:extLst>
      <p:ext uri="{BB962C8B-B14F-4D97-AF65-F5344CB8AC3E}">
        <p14:creationId xmlns:p14="http://schemas.microsoft.com/office/powerpoint/2010/main" val="72414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33819876-84A2-4708-BD38-6C15A08E26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964" y="300317"/>
            <a:ext cx="9888071" cy="4120029"/>
          </a:xfrm>
          <a:prstGeom prst="rect">
            <a:avLst/>
          </a:prstGeom>
        </p:spPr>
      </p:pic>
      <p:sp>
        <p:nvSpPr>
          <p:cNvPr id="8" name="矩形 7">
            <a:extLst>
              <a:ext uri="{FF2B5EF4-FFF2-40B4-BE49-F238E27FC236}">
                <a16:creationId xmlns:a16="http://schemas.microsoft.com/office/drawing/2014/main" id="{E1AE8096-0D30-4B7C-9428-6F59E48FE77A}"/>
              </a:ext>
            </a:extLst>
          </p:cNvPr>
          <p:cNvSpPr/>
          <p:nvPr/>
        </p:nvSpPr>
        <p:spPr>
          <a:xfrm>
            <a:off x="2519082" y="300317"/>
            <a:ext cx="8014447"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E7C0A49-A26F-409D-AADB-20E379B4BCDC}"/>
              </a:ext>
            </a:extLst>
          </p:cNvPr>
          <p:cNvSpPr/>
          <p:nvPr/>
        </p:nvSpPr>
        <p:spPr>
          <a:xfrm>
            <a:off x="2142564"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ABE9EC28-CF23-47B9-890B-A80A8746B2AD}"/>
              </a:ext>
            </a:extLst>
          </p:cNvPr>
          <p:cNvSpPr/>
          <p:nvPr/>
        </p:nvSpPr>
        <p:spPr>
          <a:xfrm>
            <a:off x="3868271"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0183F5FE-F059-4A98-8D5B-A4F22D016D6E}"/>
              </a:ext>
            </a:extLst>
          </p:cNvPr>
          <p:cNvSpPr/>
          <p:nvPr/>
        </p:nvSpPr>
        <p:spPr>
          <a:xfrm>
            <a:off x="5289175"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E9A35DCA-0A71-41C3-A9C3-43E7EFF73787}"/>
              </a:ext>
            </a:extLst>
          </p:cNvPr>
          <p:cNvSpPr/>
          <p:nvPr/>
        </p:nvSpPr>
        <p:spPr>
          <a:xfrm>
            <a:off x="6719044"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21ADC60D-4043-4B64-962A-5FBA56C0AB0A}"/>
              </a:ext>
            </a:extLst>
          </p:cNvPr>
          <p:cNvSpPr/>
          <p:nvPr/>
        </p:nvSpPr>
        <p:spPr>
          <a:xfrm>
            <a:off x="8095125"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62091EFF-AAF3-41D4-87E8-489E86A759C2}"/>
              </a:ext>
            </a:extLst>
          </p:cNvPr>
          <p:cNvSpPr/>
          <p:nvPr/>
        </p:nvSpPr>
        <p:spPr>
          <a:xfrm>
            <a:off x="9567580"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3</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205F5A45-2D78-42A3-92D7-556DAEBDA60A}"/>
              </a:ext>
            </a:extLst>
          </p:cNvPr>
          <p:cNvSpPr/>
          <p:nvPr/>
        </p:nvSpPr>
        <p:spPr>
          <a:xfrm>
            <a:off x="3065928"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0" name="矩形 19">
            <a:extLst>
              <a:ext uri="{FF2B5EF4-FFF2-40B4-BE49-F238E27FC236}">
                <a16:creationId xmlns:a16="http://schemas.microsoft.com/office/drawing/2014/main" id="{680BC6CD-E772-4A86-8A4F-3F0100A56ED8}"/>
              </a:ext>
            </a:extLst>
          </p:cNvPr>
          <p:cNvSpPr/>
          <p:nvPr/>
        </p:nvSpPr>
        <p:spPr>
          <a:xfrm>
            <a:off x="2949387"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337403DC-11A9-4CE0-810F-E6A4625EE036}"/>
              </a:ext>
            </a:extLst>
          </p:cNvPr>
          <p:cNvSpPr/>
          <p:nvPr/>
        </p:nvSpPr>
        <p:spPr>
          <a:xfrm>
            <a:off x="2250139"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22" name="椭圆 21">
            <a:extLst>
              <a:ext uri="{FF2B5EF4-FFF2-40B4-BE49-F238E27FC236}">
                <a16:creationId xmlns:a16="http://schemas.microsoft.com/office/drawing/2014/main" id="{85ED87ED-8F44-40D1-B254-5753E79D5CFD}"/>
              </a:ext>
            </a:extLst>
          </p:cNvPr>
          <p:cNvSpPr/>
          <p:nvPr/>
        </p:nvSpPr>
        <p:spPr>
          <a:xfrm>
            <a:off x="3895163"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sp>
        <p:nvSpPr>
          <p:cNvPr id="23" name="椭圆 22">
            <a:extLst>
              <a:ext uri="{FF2B5EF4-FFF2-40B4-BE49-F238E27FC236}">
                <a16:creationId xmlns:a16="http://schemas.microsoft.com/office/drawing/2014/main" id="{BD2F7CAB-80DC-4879-8C11-25C8B4ECA8BF}"/>
              </a:ext>
            </a:extLst>
          </p:cNvPr>
          <p:cNvSpPr/>
          <p:nvPr/>
        </p:nvSpPr>
        <p:spPr>
          <a:xfrm>
            <a:off x="6158752"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4" name="矩形 23">
            <a:extLst>
              <a:ext uri="{FF2B5EF4-FFF2-40B4-BE49-F238E27FC236}">
                <a16:creationId xmlns:a16="http://schemas.microsoft.com/office/drawing/2014/main" id="{149AAEF9-B011-4C5D-BB34-7951C50D1D69}"/>
              </a:ext>
            </a:extLst>
          </p:cNvPr>
          <p:cNvSpPr/>
          <p:nvPr/>
        </p:nvSpPr>
        <p:spPr>
          <a:xfrm>
            <a:off x="6042211"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1A874812-1897-4F5E-9849-ED1A6CAAFE9C}"/>
              </a:ext>
            </a:extLst>
          </p:cNvPr>
          <p:cNvSpPr/>
          <p:nvPr/>
        </p:nvSpPr>
        <p:spPr>
          <a:xfrm>
            <a:off x="5342963"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26" name="椭圆 25">
            <a:extLst>
              <a:ext uri="{FF2B5EF4-FFF2-40B4-BE49-F238E27FC236}">
                <a16:creationId xmlns:a16="http://schemas.microsoft.com/office/drawing/2014/main" id="{9E371555-9437-403B-B3BF-BED512FA9B2F}"/>
              </a:ext>
            </a:extLst>
          </p:cNvPr>
          <p:cNvSpPr/>
          <p:nvPr/>
        </p:nvSpPr>
        <p:spPr>
          <a:xfrm>
            <a:off x="6987987"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sp>
        <p:nvSpPr>
          <p:cNvPr id="27" name="椭圆 26">
            <a:extLst>
              <a:ext uri="{FF2B5EF4-FFF2-40B4-BE49-F238E27FC236}">
                <a16:creationId xmlns:a16="http://schemas.microsoft.com/office/drawing/2014/main" id="{DF699590-C6BA-42C2-B7FC-E195CF76ACB9}"/>
              </a:ext>
            </a:extLst>
          </p:cNvPr>
          <p:cNvSpPr/>
          <p:nvPr/>
        </p:nvSpPr>
        <p:spPr>
          <a:xfrm>
            <a:off x="9477931"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8" name="矩形 27">
            <a:extLst>
              <a:ext uri="{FF2B5EF4-FFF2-40B4-BE49-F238E27FC236}">
                <a16:creationId xmlns:a16="http://schemas.microsoft.com/office/drawing/2014/main" id="{694E479B-7F6D-46AB-90ED-851CBC3590EC}"/>
              </a:ext>
            </a:extLst>
          </p:cNvPr>
          <p:cNvSpPr/>
          <p:nvPr/>
        </p:nvSpPr>
        <p:spPr>
          <a:xfrm>
            <a:off x="9361390"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3</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842DFDDA-475F-46A0-AE08-D99E67823FD7}"/>
              </a:ext>
            </a:extLst>
          </p:cNvPr>
          <p:cNvSpPr/>
          <p:nvPr/>
        </p:nvSpPr>
        <p:spPr>
          <a:xfrm>
            <a:off x="8662142"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30" name="椭圆 29">
            <a:extLst>
              <a:ext uri="{FF2B5EF4-FFF2-40B4-BE49-F238E27FC236}">
                <a16:creationId xmlns:a16="http://schemas.microsoft.com/office/drawing/2014/main" id="{6329672A-D1C5-475C-84F6-A91D01B9B514}"/>
              </a:ext>
            </a:extLst>
          </p:cNvPr>
          <p:cNvSpPr/>
          <p:nvPr/>
        </p:nvSpPr>
        <p:spPr>
          <a:xfrm>
            <a:off x="10307166"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cxnSp>
        <p:nvCxnSpPr>
          <p:cNvPr id="32" name="直接连接符 31">
            <a:extLst>
              <a:ext uri="{FF2B5EF4-FFF2-40B4-BE49-F238E27FC236}">
                <a16:creationId xmlns:a16="http://schemas.microsoft.com/office/drawing/2014/main" id="{ABA73A4B-C686-4FDD-BC0F-7EE3B29D90EC}"/>
              </a:ext>
            </a:extLst>
          </p:cNvPr>
          <p:cNvCxnSpPr>
            <a:stCxn id="25" idx="6"/>
            <a:endCxn id="26" idx="2"/>
          </p:cNvCxnSpPr>
          <p:nvPr/>
        </p:nvCxnSpPr>
        <p:spPr>
          <a:xfrm>
            <a:off x="5862917" y="5700435"/>
            <a:ext cx="112507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2C9A01A6-D845-404C-B131-D6246156A64A}"/>
              </a:ext>
            </a:extLst>
          </p:cNvPr>
          <p:cNvCxnSpPr>
            <a:stCxn id="29" idx="7"/>
            <a:endCxn id="27" idx="3"/>
          </p:cNvCxnSpPr>
          <p:nvPr/>
        </p:nvCxnSpPr>
        <p:spPr>
          <a:xfrm flipV="1">
            <a:off x="9105950" y="5301561"/>
            <a:ext cx="448127" cy="215042"/>
          </a:xfrm>
          <a:prstGeom prst="line">
            <a:avLst/>
          </a:prstGeom>
          <a:ln w="19050"/>
        </p:spPr>
        <p:style>
          <a:lnRef idx="1">
            <a:schemeClr val="dk1"/>
          </a:lnRef>
          <a:fillRef idx="0">
            <a:schemeClr val="dk1"/>
          </a:fillRef>
          <a:effectRef idx="0">
            <a:schemeClr val="dk1"/>
          </a:effectRef>
          <a:fontRef idx="minor">
            <a:schemeClr val="tx1"/>
          </a:fontRef>
        </p:style>
      </p:cxnSp>
      <p:sp>
        <p:nvSpPr>
          <p:cNvPr id="36" name="箭头: 下 35">
            <a:extLst>
              <a:ext uri="{FF2B5EF4-FFF2-40B4-BE49-F238E27FC236}">
                <a16:creationId xmlns:a16="http://schemas.microsoft.com/office/drawing/2014/main" id="{701DF436-5CAC-4810-B5D7-D2DBA8ACC94B}"/>
              </a:ext>
            </a:extLst>
          </p:cNvPr>
          <p:cNvSpPr/>
          <p:nvPr/>
        </p:nvSpPr>
        <p:spPr>
          <a:xfrm>
            <a:off x="6248397" y="4135349"/>
            <a:ext cx="304801" cy="592416"/>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2225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B4AC34D8-15DC-48C5-97F4-842564433E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8688" y="349623"/>
            <a:ext cx="9509312" cy="6339541"/>
          </a:xfrm>
          <a:prstGeom prst="rect">
            <a:avLst/>
          </a:prstGeom>
        </p:spPr>
      </p:pic>
      <p:sp>
        <p:nvSpPr>
          <p:cNvPr id="4" name="矩形 3">
            <a:extLst>
              <a:ext uri="{FF2B5EF4-FFF2-40B4-BE49-F238E27FC236}">
                <a16:creationId xmlns:a16="http://schemas.microsoft.com/office/drawing/2014/main" id="{AA3A58DC-F54C-4763-A144-4BB7FDEC2C48}"/>
              </a:ext>
            </a:extLst>
          </p:cNvPr>
          <p:cNvSpPr/>
          <p:nvPr/>
        </p:nvSpPr>
        <p:spPr>
          <a:xfrm>
            <a:off x="3729318" y="502024"/>
            <a:ext cx="2805953" cy="268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3223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EB262E8-3B0C-48FE-AB30-2344577A7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530" y="1078230"/>
            <a:ext cx="6758940" cy="4701540"/>
          </a:xfrm>
          <a:prstGeom prst="rect">
            <a:avLst/>
          </a:prstGeom>
        </p:spPr>
      </p:pic>
    </p:spTree>
    <p:extLst>
      <p:ext uri="{BB962C8B-B14F-4D97-AF65-F5344CB8AC3E}">
        <p14:creationId xmlns:p14="http://schemas.microsoft.com/office/powerpoint/2010/main" val="4171125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94213E67-6957-4ECB-8E24-714538383C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292" y="0"/>
            <a:ext cx="11497416" cy="6858000"/>
          </a:xfrm>
          <a:prstGeom prst="rect">
            <a:avLst/>
          </a:prstGeom>
        </p:spPr>
      </p:pic>
      <p:sp>
        <p:nvSpPr>
          <p:cNvPr id="4" name="矩形 3">
            <a:extLst>
              <a:ext uri="{FF2B5EF4-FFF2-40B4-BE49-F238E27FC236}">
                <a16:creationId xmlns:a16="http://schemas.microsoft.com/office/drawing/2014/main" id="{A3A72803-DE5D-466E-A647-87F035D3D3A6}"/>
              </a:ext>
            </a:extLst>
          </p:cNvPr>
          <p:cNvSpPr/>
          <p:nvPr/>
        </p:nvSpPr>
        <p:spPr>
          <a:xfrm>
            <a:off x="206188" y="3429000"/>
            <a:ext cx="8068236"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CFBE8470-8943-4699-A99D-9921106340DC}"/>
              </a:ext>
            </a:extLst>
          </p:cNvPr>
          <p:cNvPicPr>
            <a:picLocks noChangeAspect="1"/>
          </p:cNvPicPr>
          <p:nvPr/>
        </p:nvPicPr>
        <p:blipFill>
          <a:blip r:embed="rId4"/>
          <a:stretch>
            <a:fillRect/>
          </a:stretch>
        </p:blipFill>
        <p:spPr>
          <a:xfrm>
            <a:off x="2183656" y="3429000"/>
            <a:ext cx="7824687" cy="3429000"/>
          </a:xfrm>
          <a:prstGeom prst="rect">
            <a:avLst/>
          </a:prstGeom>
        </p:spPr>
      </p:pic>
    </p:spTree>
    <p:extLst>
      <p:ext uri="{BB962C8B-B14F-4D97-AF65-F5344CB8AC3E}">
        <p14:creationId xmlns:p14="http://schemas.microsoft.com/office/powerpoint/2010/main" val="1450562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97033F5C-05D9-4929-B9B2-F87593D702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292" y="0"/>
            <a:ext cx="11497416" cy="6858000"/>
          </a:xfrm>
          <a:prstGeom prst="rect">
            <a:avLst/>
          </a:prstGeom>
        </p:spPr>
      </p:pic>
      <p:sp>
        <p:nvSpPr>
          <p:cNvPr id="4" name="矩形 3">
            <a:extLst>
              <a:ext uri="{FF2B5EF4-FFF2-40B4-BE49-F238E27FC236}">
                <a16:creationId xmlns:a16="http://schemas.microsoft.com/office/drawing/2014/main" id="{98C1F329-9FC8-4921-BC42-287D89FD17D1}"/>
              </a:ext>
            </a:extLst>
          </p:cNvPr>
          <p:cNvSpPr/>
          <p:nvPr/>
        </p:nvSpPr>
        <p:spPr>
          <a:xfrm>
            <a:off x="179294" y="3429000"/>
            <a:ext cx="7772400" cy="3357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形 9">
            <a:extLst>
              <a:ext uri="{FF2B5EF4-FFF2-40B4-BE49-F238E27FC236}">
                <a16:creationId xmlns:a16="http://schemas.microsoft.com/office/drawing/2014/main" id="{9D7A17E4-6905-4E92-88BF-373FDECFD90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878" y="2413947"/>
            <a:ext cx="7614275" cy="4444053"/>
          </a:xfrm>
          <a:prstGeom prst="rect">
            <a:avLst/>
          </a:prstGeom>
        </p:spPr>
      </p:pic>
    </p:spTree>
    <p:extLst>
      <p:ext uri="{BB962C8B-B14F-4D97-AF65-F5344CB8AC3E}">
        <p14:creationId xmlns:p14="http://schemas.microsoft.com/office/powerpoint/2010/main" val="1066511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39321C5C-1A5E-4237-89C3-A664DD0783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32714" y="1461246"/>
            <a:ext cx="5484158" cy="3656105"/>
          </a:xfrm>
          <a:prstGeom prst="rect">
            <a:avLst/>
          </a:prstGeom>
        </p:spPr>
      </p:pic>
      <p:pic>
        <p:nvPicPr>
          <p:cNvPr id="5" name="图形 4">
            <a:extLst>
              <a:ext uri="{FF2B5EF4-FFF2-40B4-BE49-F238E27FC236}">
                <a16:creationId xmlns:a16="http://schemas.microsoft.com/office/drawing/2014/main" id="{5969B208-FAB1-488C-B2D0-BC241E244BF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3" y="1541930"/>
            <a:ext cx="5943600" cy="3962400"/>
          </a:xfrm>
          <a:prstGeom prst="rect">
            <a:avLst/>
          </a:prstGeom>
        </p:spPr>
      </p:pic>
    </p:spTree>
    <p:extLst>
      <p:ext uri="{BB962C8B-B14F-4D97-AF65-F5344CB8AC3E}">
        <p14:creationId xmlns:p14="http://schemas.microsoft.com/office/powerpoint/2010/main" val="3783071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9E52B63-0901-4F8D-9564-9525871E97DC}"/>
              </a:ext>
            </a:extLst>
          </p:cNvPr>
          <p:cNvPicPr>
            <a:picLocks noChangeAspect="1"/>
          </p:cNvPicPr>
          <p:nvPr/>
        </p:nvPicPr>
        <p:blipFill>
          <a:blip r:embed="rId2"/>
          <a:stretch>
            <a:fillRect/>
          </a:stretch>
        </p:blipFill>
        <p:spPr>
          <a:xfrm>
            <a:off x="3827929" y="250931"/>
            <a:ext cx="6069106" cy="2895892"/>
          </a:xfrm>
          <a:prstGeom prst="rect">
            <a:avLst/>
          </a:prstGeom>
        </p:spPr>
      </p:pic>
      <p:pic>
        <p:nvPicPr>
          <p:cNvPr id="5" name="图片 4">
            <a:extLst>
              <a:ext uri="{FF2B5EF4-FFF2-40B4-BE49-F238E27FC236}">
                <a16:creationId xmlns:a16="http://schemas.microsoft.com/office/drawing/2014/main" id="{2435FA68-1B34-43E0-8D95-AFD10BF53E19}"/>
              </a:ext>
            </a:extLst>
          </p:cNvPr>
          <p:cNvPicPr>
            <a:picLocks noChangeAspect="1"/>
          </p:cNvPicPr>
          <p:nvPr/>
        </p:nvPicPr>
        <p:blipFill>
          <a:blip r:embed="rId3"/>
          <a:stretch>
            <a:fillRect/>
          </a:stretch>
        </p:blipFill>
        <p:spPr>
          <a:xfrm>
            <a:off x="1422148" y="3639460"/>
            <a:ext cx="7390157" cy="2091941"/>
          </a:xfrm>
          <a:prstGeom prst="rect">
            <a:avLst/>
          </a:prstGeom>
        </p:spPr>
      </p:pic>
    </p:spTree>
    <p:extLst>
      <p:ext uri="{BB962C8B-B14F-4D97-AF65-F5344CB8AC3E}">
        <p14:creationId xmlns:p14="http://schemas.microsoft.com/office/powerpoint/2010/main" val="2707179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0DB03C0-EC5A-41B9-B12F-D15BC18EAF83}"/>
              </a:ext>
            </a:extLst>
          </p:cNvPr>
          <p:cNvPicPr>
            <a:picLocks noChangeAspect="1"/>
          </p:cNvPicPr>
          <p:nvPr/>
        </p:nvPicPr>
        <p:blipFill>
          <a:blip r:embed="rId2"/>
          <a:stretch>
            <a:fillRect/>
          </a:stretch>
        </p:blipFill>
        <p:spPr>
          <a:xfrm>
            <a:off x="857927" y="421590"/>
            <a:ext cx="7269500" cy="4440139"/>
          </a:xfrm>
          <a:prstGeom prst="rect">
            <a:avLst/>
          </a:prstGeom>
        </p:spPr>
      </p:pic>
      <p:pic>
        <p:nvPicPr>
          <p:cNvPr id="9" name="图片 8">
            <a:extLst>
              <a:ext uri="{FF2B5EF4-FFF2-40B4-BE49-F238E27FC236}">
                <a16:creationId xmlns:a16="http://schemas.microsoft.com/office/drawing/2014/main" id="{A7786525-6E12-4478-93F0-E5B71CC59F1B}"/>
              </a:ext>
            </a:extLst>
          </p:cNvPr>
          <p:cNvPicPr>
            <a:picLocks noChangeAspect="1"/>
          </p:cNvPicPr>
          <p:nvPr/>
        </p:nvPicPr>
        <p:blipFill>
          <a:blip r:embed="rId3"/>
          <a:stretch>
            <a:fillRect/>
          </a:stretch>
        </p:blipFill>
        <p:spPr>
          <a:xfrm>
            <a:off x="7699324" y="1300469"/>
            <a:ext cx="3391373" cy="3629532"/>
          </a:xfrm>
          <a:prstGeom prst="rect">
            <a:avLst/>
          </a:prstGeom>
        </p:spPr>
      </p:pic>
    </p:spTree>
    <p:extLst>
      <p:ext uri="{BB962C8B-B14F-4D97-AF65-F5344CB8AC3E}">
        <p14:creationId xmlns:p14="http://schemas.microsoft.com/office/powerpoint/2010/main" val="1296620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D02CF5-493B-47BD-A35C-5AB631A3BD24}"/>
              </a:ext>
            </a:extLst>
          </p:cNvPr>
          <p:cNvPicPr>
            <a:picLocks noChangeAspect="1"/>
          </p:cNvPicPr>
          <p:nvPr/>
        </p:nvPicPr>
        <p:blipFill>
          <a:blip r:embed="rId2"/>
          <a:stretch>
            <a:fillRect/>
          </a:stretch>
        </p:blipFill>
        <p:spPr>
          <a:xfrm>
            <a:off x="558458" y="1281953"/>
            <a:ext cx="8094102" cy="2993915"/>
          </a:xfrm>
          <a:prstGeom prst="rect">
            <a:avLst/>
          </a:prstGeom>
        </p:spPr>
      </p:pic>
      <p:pic>
        <p:nvPicPr>
          <p:cNvPr id="7" name="图片 6">
            <a:extLst>
              <a:ext uri="{FF2B5EF4-FFF2-40B4-BE49-F238E27FC236}">
                <a16:creationId xmlns:a16="http://schemas.microsoft.com/office/drawing/2014/main" id="{B06C8CD0-344F-46FB-811F-596B9C0EB429}"/>
              </a:ext>
            </a:extLst>
          </p:cNvPr>
          <p:cNvPicPr>
            <a:picLocks noChangeAspect="1"/>
          </p:cNvPicPr>
          <p:nvPr/>
        </p:nvPicPr>
        <p:blipFill>
          <a:blip r:embed="rId3"/>
          <a:stretch>
            <a:fillRect/>
          </a:stretch>
        </p:blipFill>
        <p:spPr>
          <a:xfrm>
            <a:off x="4482353" y="107577"/>
            <a:ext cx="6208115" cy="6858000"/>
          </a:xfrm>
          <a:prstGeom prst="rect">
            <a:avLst/>
          </a:prstGeom>
        </p:spPr>
      </p:pic>
      <p:pic>
        <p:nvPicPr>
          <p:cNvPr id="9" name="图片 8">
            <a:extLst>
              <a:ext uri="{FF2B5EF4-FFF2-40B4-BE49-F238E27FC236}">
                <a16:creationId xmlns:a16="http://schemas.microsoft.com/office/drawing/2014/main" id="{3686BC94-B03F-4A72-A3D0-B304DEC7A62C}"/>
              </a:ext>
            </a:extLst>
          </p:cNvPr>
          <p:cNvPicPr>
            <a:picLocks noChangeAspect="1"/>
          </p:cNvPicPr>
          <p:nvPr/>
        </p:nvPicPr>
        <p:blipFill>
          <a:blip r:embed="rId4"/>
          <a:stretch>
            <a:fillRect/>
          </a:stretch>
        </p:blipFill>
        <p:spPr>
          <a:xfrm>
            <a:off x="558458" y="3881718"/>
            <a:ext cx="8455056" cy="2687637"/>
          </a:xfrm>
          <a:prstGeom prst="rect">
            <a:avLst/>
          </a:prstGeom>
        </p:spPr>
      </p:pic>
    </p:spTree>
    <p:extLst>
      <p:ext uri="{BB962C8B-B14F-4D97-AF65-F5344CB8AC3E}">
        <p14:creationId xmlns:p14="http://schemas.microsoft.com/office/powerpoint/2010/main" val="1300653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1A39533-CAEB-4DA5-AA2B-8797EFED25C2}"/>
              </a:ext>
            </a:extLst>
          </p:cNvPr>
          <p:cNvPicPr>
            <a:picLocks noChangeAspect="1"/>
          </p:cNvPicPr>
          <p:nvPr/>
        </p:nvPicPr>
        <p:blipFill>
          <a:blip r:embed="rId2"/>
          <a:stretch>
            <a:fillRect/>
          </a:stretch>
        </p:blipFill>
        <p:spPr>
          <a:xfrm>
            <a:off x="618905" y="1013012"/>
            <a:ext cx="8623707" cy="4077621"/>
          </a:xfrm>
          <a:prstGeom prst="rect">
            <a:avLst/>
          </a:prstGeom>
        </p:spPr>
      </p:pic>
      <p:pic>
        <p:nvPicPr>
          <p:cNvPr id="8" name="图形 7">
            <a:extLst>
              <a:ext uri="{FF2B5EF4-FFF2-40B4-BE49-F238E27FC236}">
                <a16:creationId xmlns:a16="http://schemas.microsoft.com/office/drawing/2014/main" id="{6EE20623-555F-41DA-9706-BC83BD9AA75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0494" y="1676728"/>
            <a:ext cx="6526306" cy="2624567"/>
          </a:xfrm>
          <a:prstGeom prst="rect">
            <a:avLst/>
          </a:prstGeom>
        </p:spPr>
      </p:pic>
    </p:spTree>
    <p:extLst>
      <p:ext uri="{BB962C8B-B14F-4D97-AF65-F5344CB8AC3E}">
        <p14:creationId xmlns:p14="http://schemas.microsoft.com/office/powerpoint/2010/main" val="3553077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626A8E7-FC45-4854-9F55-48E3E19505FB}"/>
              </a:ext>
            </a:extLst>
          </p:cNvPr>
          <p:cNvSpPr/>
          <p:nvPr/>
        </p:nvSpPr>
        <p:spPr>
          <a:xfrm>
            <a:off x="6983506" y="150830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测试集总数据：</a:t>
            </a:r>
            <a:r>
              <a:rPr lang="en-US" altLang="zh-CN" dirty="0">
                <a:solidFill>
                  <a:schemeClr val="accent6"/>
                </a:solidFill>
              </a:rPr>
              <a:t>44986</a:t>
            </a:r>
          </a:p>
          <a:p>
            <a:pPr algn="ctr"/>
            <a:r>
              <a:rPr lang="zh-CN" altLang="en-US" dirty="0">
                <a:solidFill>
                  <a:schemeClr val="accent6"/>
                </a:solidFill>
              </a:rPr>
              <a:t>      异常数据：</a:t>
            </a:r>
            <a:r>
              <a:rPr lang="en-US" altLang="zh-CN" dirty="0">
                <a:solidFill>
                  <a:schemeClr val="accent6"/>
                </a:solidFill>
              </a:rPr>
              <a:t>5385</a:t>
            </a:r>
          </a:p>
          <a:p>
            <a:pPr algn="ctr"/>
            <a:r>
              <a:rPr lang="zh-CN" altLang="en-US" dirty="0">
                <a:solidFill>
                  <a:schemeClr val="accent6"/>
                </a:solidFill>
              </a:rPr>
              <a:t>        正常数据：</a:t>
            </a:r>
            <a:r>
              <a:rPr lang="en-US" altLang="zh-CN" dirty="0">
                <a:solidFill>
                  <a:schemeClr val="accent6"/>
                </a:solidFill>
              </a:rPr>
              <a:t>39601</a:t>
            </a:r>
          </a:p>
        </p:txBody>
      </p:sp>
      <p:sp>
        <p:nvSpPr>
          <p:cNvPr id="8" name="矩形 7">
            <a:extLst>
              <a:ext uri="{FF2B5EF4-FFF2-40B4-BE49-F238E27FC236}">
                <a16:creationId xmlns:a16="http://schemas.microsoft.com/office/drawing/2014/main" id="{4D345D79-2B5D-403D-AA08-A3DCC26705D2}"/>
              </a:ext>
            </a:extLst>
          </p:cNvPr>
          <p:cNvSpPr/>
          <p:nvPr/>
        </p:nvSpPr>
        <p:spPr>
          <a:xfrm>
            <a:off x="6983506" y="331668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     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graphicFrame>
        <p:nvGraphicFramePr>
          <p:cNvPr id="5" name="图表 4">
            <a:extLst>
              <a:ext uri="{FF2B5EF4-FFF2-40B4-BE49-F238E27FC236}">
                <a16:creationId xmlns:a16="http://schemas.microsoft.com/office/drawing/2014/main" id="{3C93EB2A-1848-4251-B556-B9FF5CEB3203}"/>
              </a:ext>
            </a:extLst>
          </p:cNvPr>
          <p:cNvGraphicFramePr/>
          <p:nvPr>
            <p:extLst>
              <p:ext uri="{D42A27DB-BD31-4B8C-83A1-F6EECF244321}">
                <p14:modId xmlns:p14="http://schemas.microsoft.com/office/powerpoint/2010/main" val="2989953932"/>
              </p:ext>
            </p:extLst>
          </p:nvPr>
        </p:nvGraphicFramePr>
        <p:xfrm>
          <a:off x="1709269" y="1275224"/>
          <a:ext cx="5886823" cy="33147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2014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A9CCEBE-6F73-4ABC-BCEB-14CD9620E9DE}"/>
              </a:ext>
            </a:extLst>
          </p:cNvPr>
          <p:cNvPicPr>
            <a:picLocks noChangeAspect="1"/>
          </p:cNvPicPr>
          <p:nvPr/>
        </p:nvPicPr>
        <p:blipFill>
          <a:blip r:embed="rId2"/>
          <a:stretch>
            <a:fillRect/>
          </a:stretch>
        </p:blipFill>
        <p:spPr>
          <a:xfrm>
            <a:off x="1466204" y="1176023"/>
            <a:ext cx="9259592" cy="4505954"/>
          </a:xfrm>
          <a:prstGeom prst="rect">
            <a:avLst/>
          </a:prstGeom>
        </p:spPr>
      </p:pic>
    </p:spTree>
    <p:extLst>
      <p:ext uri="{BB962C8B-B14F-4D97-AF65-F5344CB8AC3E}">
        <p14:creationId xmlns:p14="http://schemas.microsoft.com/office/powerpoint/2010/main" val="122044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838AF2E-3CAA-4DC3-AED9-514E3867DFDF}"/>
              </a:ext>
            </a:extLst>
          </p:cNvPr>
          <p:cNvSpPr/>
          <p:nvPr/>
        </p:nvSpPr>
        <p:spPr>
          <a:xfrm>
            <a:off x="4603376" y="811309"/>
            <a:ext cx="3272117" cy="54684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港口设备异常检测系统</a:t>
            </a:r>
          </a:p>
        </p:txBody>
      </p:sp>
      <p:sp>
        <p:nvSpPr>
          <p:cNvPr id="5" name="矩形 4">
            <a:extLst>
              <a:ext uri="{FF2B5EF4-FFF2-40B4-BE49-F238E27FC236}">
                <a16:creationId xmlns:a16="http://schemas.microsoft.com/office/drawing/2014/main" id="{57CD7FF1-AF5E-4D25-B316-9FF0A2ADE294}"/>
              </a:ext>
            </a:extLst>
          </p:cNvPr>
          <p:cNvSpPr/>
          <p:nvPr/>
        </p:nvSpPr>
        <p:spPr>
          <a:xfrm>
            <a:off x="1613647" y="2501153"/>
            <a:ext cx="1344705"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模式选择</a:t>
            </a:r>
          </a:p>
        </p:txBody>
      </p:sp>
      <p:sp>
        <p:nvSpPr>
          <p:cNvPr id="6" name="矩形 5">
            <a:extLst>
              <a:ext uri="{FF2B5EF4-FFF2-40B4-BE49-F238E27FC236}">
                <a16:creationId xmlns:a16="http://schemas.microsoft.com/office/drawing/2014/main" id="{80CFA9EC-7DD0-4276-9209-82D7F43A0660}"/>
              </a:ext>
            </a:extLst>
          </p:cNvPr>
          <p:cNvSpPr/>
          <p:nvPr/>
        </p:nvSpPr>
        <p:spPr>
          <a:xfrm>
            <a:off x="4408393"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数据集选择</a:t>
            </a:r>
          </a:p>
        </p:txBody>
      </p:sp>
      <p:sp>
        <p:nvSpPr>
          <p:cNvPr id="7" name="矩形 6">
            <a:extLst>
              <a:ext uri="{FF2B5EF4-FFF2-40B4-BE49-F238E27FC236}">
                <a16:creationId xmlns:a16="http://schemas.microsoft.com/office/drawing/2014/main" id="{DE66E7C0-A81C-4326-9C96-E961D82D0219}"/>
              </a:ext>
            </a:extLst>
          </p:cNvPr>
          <p:cNvSpPr/>
          <p:nvPr/>
        </p:nvSpPr>
        <p:spPr>
          <a:xfrm>
            <a:off x="7203140" y="2501151"/>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参数设置</a:t>
            </a:r>
          </a:p>
        </p:txBody>
      </p:sp>
      <p:sp>
        <p:nvSpPr>
          <p:cNvPr id="8" name="矩形 7">
            <a:extLst>
              <a:ext uri="{FF2B5EF4-FFF2-40B4-BE49-F238E27FC236}">
                <a16:creationId xmlns:a16="http://schemas.microsoft.com/office/drawing/2014/main" id="{2CC04A22-F12E-4116-918D-BDF7D710F156}"/>
              </a:ext>
            </a:extLst>
          </p:cNvPr>
          <p:cNvSpPr/>
          <p:nvPr/>
        </p:nvSpPr>
        <p:spPr>
          <a:xfrm>
            <a:off x="9995649"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结果展示</a:t>
            </a:r>
          </a:p>
        </p:txBody>
      </p:sp>
      <p:sp>
        <p:nvSpPr>
          <p:cNvPr id="9" name="矩形 8">
            <a:extLst>
              <a:ext uri="{FF2B5EF4-FFF2-40B4-BE49-F238E27FC236}">
                <a16:creationId xmlns:a16="http://schemas.microsoft.com/office/drawing/2014/main" id="{57EA16F2-CA74-45C2-B00B-4CA132B36E5B}"/>
              </a:ext>
            </a:extLst>
          </p:cNvPr>
          <p:cNvSpPr/>
          <p:nvPr/>
        </p:nvSpPr>
        <p:spPr>
          <a:xfrm>
            <a:off x="1246091" y="3738281"/>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异常检测</a:t>
            </a:r>
          </a:p>
        </p:txBody>
      </p:sp>
      <p:sp>
        <p:nvSpPr>
          <p:cNvPr id="10" name="矩形 9">
            <a:extLst>
              <a:ext uri="{FF2B5EF4-FFF2-40B4-BE49-F238E27FC236}">
                <a16:creationId xmlns:a16="http://schemas.microsoft.com/office/drawing/2014/main" id="{86FDEDC5-99CD-4377-A656-F291CC9D4DE4}"/>
              </a:ext>
            </a:extLst>
          </p:cNvPr>
          <p:cNvSpPr/>
          <p:nvPr/>
        </p:nvSpPr>
        <p:spPr>
          <a:xfrm>
            <a:off x="2577342" y="3738280"/>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异常预测</a:t>
            </a:r>
          </a:p>
        </p:txBody>
      </p:sp>
      <p:sp>
        <p:nvSpPr>
          <p:cNvPr id="11" name="矩形 10">
            <a:extLst>
              <a:ext uri="{FF2B5EF4-FFF2-40B4-BE49-F238E27FC236}">
                <a16:creationId xmlns:a16="http://schemas.microsoft.com/office/drawing/2014/main" id="{4A3B5D76-0249-4B99-A482-CED04DE160E3}"/>
              </a:ext>
            </a:extLst>
          </p:cNvPr>
          <p:cNvSpPr/>
          <p:nvPr/>
        </p:nvSpPr>
        <p:spPr>
          <a:xfrm>
            <a:off x="4146169"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公开数据集</a:t>
            </a:r>
          </a:p>
        </p:txBody>
      </p:sp>
      <p:sp>
        <p:nvSpPr>
          <p:cNvPr id="12" name="矩形 11">
            <a:extLst>
              <a:ext uri="{FF2B5EF4-FFF2-40B4-BE49-F238E27FC236}">
                <a16:creationId xmlns:a16="http://schemas.microsoft.com/office/drawing/2014/main" id="{71367715-2843-43E7-961B-04BA2C3EC8B3}"/>
              </a:ext>
            </a:extLst>
          </p:cNvPr>
          <p:cNvSpPr/>
          <p:nvPr/>
        </p:nvSpPr>
        <p:spPr>
          <a:xfrm>
            <a:off x="5490873"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自定义数据集</a:t>
            </a:r>
          </a:p>
        </p:txBody>
      </p:sp>
      <p:sp>
        <p:nvSpPr>
          <p:cNvPr id="13" name="矩形 12">
            <a:extLst>
              <a:ext uri="{FF2B5EF4-FFF2-40B4-BE49-F238E27FC236}">
                <a16:creationId xmlns:a16="http://schemas.microsoft.com/office/drawing/2014/main" id="{E8CC8386-3857-4705-811A-C01C928DCD7C}"/>
              </a:ext>
            </a:extLst>
          </p:cNvPr>
          <p:cNvSpPr/>
          <p:nvPr/>
        </p:nvSpPr>
        <p:spPr>
          <a:xfrm>
            <a:off x="6956608"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系统设置参数</a:t>
            </a:r>
          </a:p>
        </p:txBody>
      </p:sp>
      <p:sp>
        <p:nvSpPr>
          <p:cNvPr id="14" name="矩形 13">
            <a:extLst>
              <a:ext uri="{FF2B5EF4-FFF2-40B4-BE49-F238E27FC236}">
                <a16:creationId xmlns:a16="http://schemas.microsoft.com/office/drawing/2014/main" id="{134A567C-8A2C-47A1-99D4-5B794E051EEE}"/>
              </a:ext>
            </a:extLst>
          </p:cNvPr>
          <p:cNvSpPr/>
          <p:nvPr/>
        </p:nvSpPr>
        <p:spPr>
          <a:xfrm>
            <a:off x="8301312"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模型超参数</a:t>
            </a:r>
          </a:p>
        </p:txBody>
      </p:sp>
      <p:sp>
        <p:nvSpPr>
          <p:cNvPr id="15" name="矩形 14">
            <a:extLst>
              <a:ext uri="{FF2B5EF4-FFF2-40B4-BE49-F238E27FC236}">
                <a16:creationId xmlns:a16="http://schemas.microsoft.com/office/drawing/2014/main" id="{62F019FB-7152-43B5-90F6-5523898C8C91}"/>
              </a:ext>
            </a:extLst>
          </p:cNvPr>
          <p:cNvSpPr/>
          <p:nvPr/>
        </p:nvSpPr>
        <p:spPr>
          <a:xfrm>
            <a:off x="9668437"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异常点统计、模型性能指标</a:t>
            </a:r>
          </a:p>
        </p:txBody>
      </p:sp>
      <p:sp>
        <p:nvSpPr>
          <p:cNvPr id="16" name="矩形 15">
            <a:extLst>
              <a:ext uri="{FF2B5EF4-FFF2-40B4-BE49-F238E27FC236}">
                <a16:creationId xmlns:a16="http://schemas.microsoft.com/office/drawing/2014/main" id="{BEF7F18E-6B7E-4DAD-8C22-02449E6BAF86}"/>
              </a:ext>
            </a:extLst>
          </p:cNvPr>
          <p:cNvSpPr/>
          <p:nvPr/>
        </p:nvSpPr>
        <p:spPr>
          <a:xfrm>
            <a:off x="10999688"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异常预测结果、模型性能指标</a:t>
            </a:r>
          </a:p>
        </p:txBody>
      </p:sp>
      <p:cxnSp>
        <p:nvCxnSpPr>
          <p:cNvPr id="18" name="直接箭头连接符 17">
            <a:extLst>
              <a:ext uri="{FF2B5EF4-FFF2-40B4-BE49-F238E27FC236}">
                <a16:creationId xmlns:a16="http://schemas.microsoft.com/office/drawing/2014/main" id="{F36D152E-EB25-4AD2-B5FA-378ECFC4CA4B}"/>
              </a:ext>
            </a:extLst>
          </p:cNvPr>
          <p:cNvCxnSpPr>
            <a:stCxn id="2" idx="2"/>
            <a:endCxn id="5" idx="0"/>
          </p:cNvCxnSpPr>
          <p:nvPr/>
        </p:nvCxnSpPr>
        <p:spPr>
          <a:xfrm flipH="1">
            <a:off x="2286000" y="1358156"/>
            <a:ext cx="3953435" cy="1142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77D6BCA-40B0-4344-BFAC-831C3B61CF09}"/>
              </a:ext>
            </a:extLst>
          </p:cNvPr>
          <p:cNvCxnSpPr>
            <a:stCxn id="2" idx="2"/>
            <a:endCxn id="6" idx="0"/>
          </p:cNvCxnSpPr>
          <p:nvPr/>
        </p:nvCxnSpPr>
        <p:spPr>
          <a:xfrm flipH="1">
            <a:off x="5080746" y="1358156"/>
            <a:ext cx="1158689"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B3A71C9-FA4E-4FA0-8A6A-675DE204664C}"/>
              </a:ext>
            </a:extLst>
          </p:cNvPr>
          <p:cNvCxnSpPr>
            <a:stCxn id="2" idx="2"/>
            <a:endCxn id="7" idx="0"/>
          </p:cNvCxnSpPr>
          <p:nvPr/>
        </p:nvCxnSpPr>
        <p:spPr>
          <a:xfrm>
            <a:off x="6239435" y="1358156"/>
            <a:ext cx="1636058" cy="11429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BD57AFE-F714-479A-B357-EE6B53FE33F6}"/>
              </a:ext>
            </a:extLst>
          </p:cNvPr>
          <p:cNvCxnSpPr>
            <a:stCxn id="2" idx="2"/>
            <a:endCxn id="8" idx="0"/>
          </p:cNvCxnSpPr>
          <p:nvPr/>
        </p:nvCxnSpPr>
        <p:spPr>
          <a:xfrm>
            <a:off x="6239435" y="1358156"/>
            <a:ext cx="4428567"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29EE21D-FE70-4E4B-9FD7-47761B81E4D1}"/>
              </a:ext>
            </a:extLst>
          </p:cNvPr>
          <p:cNvCxnSpPr>
            <a:stCxn id="5" idx="2"/>
            <a:endCxn id="9" idx="0"/>
          </p:cNvCxnSpPr>
          <p:nvPr/>
        </p:nvCxnSpPr>
        <p:spPr>
          <a:xfrm flipH="1">
            <a:off x="1573303" y="3048000"/>
            <a:ext cx="712697"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52D1285-FC29-487B-937A-1C891969CA8A}"/>
              </a:ext>
            </a:extLst>
          </p:cNvPr>
          <p:cNvCxnSpPr>
            <a:stCxn id="5" idx="2"/>
            <a:endCxn id="10" idx="0"/>
          </p:cNvCxnSpPr>
          <p:nvPr/>
        </p:nvCxnSpPr>
        <p:spPr>
          <a:xfrm>
            <a:off x="2286000" y="3048000"/>
            <a:ext cx="618554"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563777E-693B-4E12-96F2-196A65CA0A5F}"/>
              </a:ext>
            </a:extLst>
          </p:cNvPr>
          <p:cNvCxnSpPr>
            <a:stCxn id="6" idx="2"/>
            <a:endCxn id="11" idx="0"/>
          </p:cNvCxnSpPr>
          <p:nvPr/>
        </p:nvCxnSpPr>
        <p:spPr>
          <a:xfrm flipH="1">
            <a:off x="4473381" y="3047996"/>
            <a:ext cx="607365"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4FC15FFA-E3D3-4427-8E00-2AB07A6FD9C2}"/>
              </a:ext>
            </a:extLst>
          </p:cNvPr>
          <p:cNvCxnSpPr>
            <a:stCxn id="6" idx="2"/>
            <a:endCxn id="12" idx="0"/>
          </p:cNvCxnSpPr>
          <p:nvPr/>
        </p:nvCxnSpPr>
        <p:spPr>
          <a:xfrm>
            <a:off x="5080746" y="3047996"/>
            <a:ext cx="737339"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97FE115-2032-453F-AB93-097BCAE9BDD4}"/>
              </a:ext>
            </a:extLst>
          </p:cNvPr>
          <p:cNvCxnSpPr>
            <a:stCxn id="7" idx="2"/>
            <a:endCxn id="13" idx="0"/>
          </p:cNvCxnSpPr>
          <p:nvPr/>
        </p:nvCxnSpPr>
        <p:spPr>
          <a:xfrm flipH="1">
            <a:off x="7283820" y="3047998"/>
            <a:ext cx="591673"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FF35F62-59F1-4B50-A1E4-BE84C37A8C35}"/>
              </a:ext>
            </a:extLst>
          </p:cNvPr>
          <p:cNvCxnSpPr>
            <a:stCxn id="7" idx="2"/>
            <a:endCxn id="14" idx="0"/>
          </p:cNvCxnSpPr>
          <p:nvPr/>
        </p:nvCxnSpPr>
        <p:spPr>
          <a:xfrm>
            <a:off x="7875493" y="3047998"/>
            <a:ext cx="753031"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4ED2FC84-B64C-4123-9BF9-14A4F79F030E}"/>
              </a:ext>
            </a:extLst>
          </p:cNvPr>
          <p:cNvCxnSpPr>
            <a:stCxn id="8" idx="2"/>
            <a:endCxn id="15" idx="0"/>
          </p:cNvCxnSpPr>
          <p:nvPr/>
        </p:nvCxnSpPr>
        <p:spPr>
          <a:xfrm flipH="1">
            <a:off x="9995649" y="3047996"/>
            <a:ext cx="672353"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5DEA64D-C690-459A-92A8-1ADA960BF5EE}"/>
              </a:ext>
            </a:extLst>
          </p:cNvPr>
          <p:cNvCxnSpPr>
            <a:stCxn id="8" idx="2"/>
            <a:endCxn id="16" idx="0"/>
          </p:cNvCxnSpPr>
          <p:nvPr/>
        </p:nvCxnSpPr>
        <p:spPr>
          <a:xfrm>
            <a:off x="10668002" y="3047996"/>
            <a:ext cx="658898"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045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DB5448D-2F0F-4A94-AC8C-F550F194DBD1}"/>
              </a:ext>
            </a:extLst>
          </p:cNvPr>
          <p:cNvPicPr>
            <a:picLocks noGrp="1" noChangeAspect="1"/>
          </p:cNvPicPr>
          <p:nvPr>
            <p:ph idx="1"/>
          </p:nvPr>
        </p:nvPicPr>
        <p:blipFill>
          <a:blip r:embed="rId2"/>
          <a:stretch>
            <a:fillRect/>
          </a:stretch>
        </p:blipFill>
        <p:spPr>
          <a:xfrm>
            <a:off x="1574392" y="1825625"/>
            <a:ext cx="9043216" cy="4351338"/>
          </a:xfrm>
        </p:spPr>
      </p:pic>
    </p:spTree>
    <p:extLst>
      <p:ext uri="{BB962C8B-B14F-4D97-AF65-F5344CB8AC3E}">
        <p14:creationId xmlns:p14="http://schemas.microsoft.com/office/powerpoint/2010/main" val="1829795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0768B268-37F0-4C37-A1A4-E3431EABD82E}"/>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501BBDF6-9DEE-430C-815A-DEBFCE3CFC23}"/>
              </a:ext>
            </a:extLst>
          </p:cNvPr>
          <p:cNvPicPr>
            <a:picLocks noChangeAspect="1"/>
          </p:cNvPicPr>
          <p:nvPr/>
        </p:nvPicPr>
        <p:blipFill>
          <a:blip r:embed="rId2"/>
          <a:stretch>
            <a:fillRect/>
          </a:stretch>
        </p:blipFill>
        <p:spPr>
          <a:xfrm>
            <a:off x="384965" y="728285"/>
            <a:ext cx="11422069" cy="5401429"/>
          </a:xfrm>
          <a:prstGeom prst="rect">
            <a:avLst/>
          </a:prstGeom>
        </p:spPr>
      </p:pic>
    </p:spTree>
    <p:extLst>
      <p:ext uri="{BB962C8B-B14F-4D97-AF65-F5344CB8AC3E}">
        <p14:creationId xmlns:p14="http://schemas.microsoft.com/office/powerpoint/2010/main" val="1772232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934643" y="1250830"/>
            <a:ext cx="3937239" cy="190474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3464561" y="1816100"/>
            <a:ext cx="2281816"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463924" y="2025538"/>
            <a:ext cx="2281817" cy="27495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463925" y="2709398"/>
            <a:ext cx="2281816" cy="368300"/>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4437483" y="2242569"/>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4438907" y="236848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4437483" y="2481892"/>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6" name="左大括号 15"/>
          <p:cNvSpPr/>
          <p:nvPr/>
        </p:nvSpPr>
        <p:spPr>
          <a:xfrm>
            <a:off x="3002280" y="1961516"/>
            <a:ext cx="378937" cy="916156"/>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7" name="文本框 16"/>
          <p:cNvSpPr txBox="1"/>
          <p:nvPr/>
        </p:nvSpPr>
        <p:spPr>
          <a:xfrm>
            <a:off x="3001568" y="1250830"/>
            <a:ext cx="2160600"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3200" b="1" dirty="0">
                <a:latin typeface="Times New Roman" panose="02020603050405020304" pitchFamily="18" charset="0"/>
                <a:ea typeface="微软雅黑" panose="020B0503020204020204" charset="-122"/>
                <a:cs typeface="Times New Roman" panose="02020603050405020304" pitchFamily="18" charset="0"/>
              </a:rPr>
              <a:t>输入数据</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1871315" y="1961516"/>
            <a:ext cx="1320433"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2800" dirty="0">
                <a:latin typeface="Times New Roman" panose="02020603050405020304" pitchFamily="18" charset="0"/>
                <a:cs typeface="Times New Roman" panose="02020603050405020304" pitchFamily="18" charset="0"/>
              </a:rPr>
              <a:t>N</a:t>
            </a:r>
            <a:r>
              <a:rPr lang="zh-CN" altLang="en-US" sz="2800" dirty="0">
                <a:latin typeface="+mn-ea"/>
                <a:cs typeface="Times New Roman" panose="02020603050405020304" pitchFamily="18" charset="0"/>
              </a:rPr>
              <a:t>维时间序列</a:t>
            </a:r>
            <a:endParaRPr lang="en-US" altLang="zh-CN" sz="2800" dirty="0">
              <a:latin typeface="+mn-ea"/>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505200" y="1425388"/>
            <a:ext cx="3567954" cy="311345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8" name="文本框 57"/>
          <p:cNvSpPr txBox="1"/>
          <p:nvPr/>
        </p:nvSpPr>
        <p:spPr>
          <a:xfrm>
            <a:off x="3845630" y="1644741"/>
            <a:ext cx="29757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异常得分计算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文本框 1"/>
          <p:cNvSpPr txBox="1"/>
          <p:nvPr/>
        </p:nvSpPr>
        <p:spPr>
          <a:xfrm>
            <a:off x="3845630" y="2518868"/>
            <a:ext cx="29757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异常阈值确定</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3845630" y="3392995"/>
            <a:ext cx="29757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异常检测</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 name="直接箭头连接符 4"/>
          <p:cNvCxnSpPr>
            <a:cxnSpLocks/>
            <a:stCxn id="58" idx="2"/>
            <a:endCxn id="2" idx="0"/>
          </p:cNvCxnSpPr>
          <p:nvPr/>
        </p:nvCxnSpPr>
        <p:spPr>
          <a:xfrm>
            <a:off x="5333491" y="2167961"/>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a:cxnSpLocks/>
            <a:stCxn id="2" idx="2"/>
            <a:endCxn id="3" idx="0"/>
          </p:cNvCxnSpPr>
          <p:nvPr/>
        </p:nvCxnSpPr>
        <p:spPr>
          <a:xfrm>
            <a:off x="5333491" y="3042088"/>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3942360" y="3954069"/>
            <a:ext cx="2782261"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异常检测模块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303010" y="1671320"/>
            <a:ext cx="31362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6303010" y="1652270"/>
            <a:ext cx="30600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矩形 20"/>
          <p:cNvSpPr/>
          <p:nvPr/>
        </p:nvSpPr>
        <p:spPr>
          <a:xfrm>
            <a:off x="6227445" y="3166745"/>
            <a:ext cx="3211830" cy="443865"/>
          </a:xfrm>
          <a:prstGeom prst="rect">
            <a:avLst/>
          </a:prstGeom>
          <a:solidFill>
            <a:schemeClr val="bg1"/>
          </a:solidFill>
          <a:ln w="28575">
            <a:solidFill>
              <a:schemeClr val="accent3">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nvSpPr>
        <p:spPr>
          <a:xfrm>
            <a:off x="6227445" y="2144395"/>
            <a:ext cx="3211830" cy="387350"/>
          </a:xfrm>
          <a:prstGeom prst="rect">
            <a:avLst/>
          </a:prstGeom>
          <a:solidFill>
            <a:schemeClr val="bg1"/>
          </a:solidFill>
          <a:ln w="28575">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a:off x="6227445" y="1678305"/>
            <a:ext cx="3211830" cy="387350"/>
          </a:xfrm>
          <a:prstGeom prst="rect">
            <a:avLst/>
          </a:prstGeom>
          <a:solidFill>
            <a:schemeClr val="bg1"/>
          </a:solidFill>
          <a:ln w="28575">
            <a:solidFill>
              <a:schemeClr val="accent5">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圆角矩形 3"/>
          <p:cNvSpPr/>
          <p:nvPr/>
        </p:nvSpPr>
        <p:spPr>
          <a:xfrm>
            <a:off x="113031" y="1568823"/>
            <a:ext cx="9999157" cy="3795001"/>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a:latin typeface="Times New Roman" panose="02020603050405020304" pitchFamily="18" charset="0"/>
                <a:ea typeface="微软雅黑" panose="020B0503020204020204" charset="-122"/>
                <a:cs typeface="Times New Roman" panose="02020603050405020304" pitchFamily="18" charset="0"/>
              </a:rPr>
              <a:t>Univariate</a:t>
            </a:r>
            <a:endParaRPr lang="zh-CN" altLang="en-US"/>
          </a:p>
        </p:txBody>
      </p:sp>
      <p:sp>
        <p:nvSpPr>
          <p:cNvPr id="8" name="任意多边形 7"/>
          <p:cNvSpPr/>
          <p:nvPr/>
        </p:nvSpPr>
        <p:spPr>
          <a:xfrm>
            <a:off x="368300" y="1685633"/>
            <a:ext cx="2239418"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68300" y="1845796"/>
            <a:ext cx="2202589" cy="29273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68300" y="2357191"/>
            <a:ext cx="2239418" cy="36893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1556385" y="2059415"/>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1556385" y="2249131"/>
            <a:ext cx="283210" cy="363855"/>
          </a:xfrm>
          <a:prstGeom prst="rect">
            <a:avLst/>
          </a:prstGeom>
          <a:noFill/>
        </p:spPr>
        <p:txBody>
          <a:bodyPr wrap="square" rtlCol="0" anchor="t">
            <a:no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1556385" y="215406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8" name="文本框 17"/>
          <p:cNvSpPr txBox="1"/>
          <p:nvPr/>
        </p:nvSpPr>
        <p:spPr>
          <a:xfrm>
            <a:off x="2805442" y="2021205"/>
            <a:ext cx="1713523"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单变量注意力机制</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任意多边形 1"/>
          <p:cNvSpPr/>
          <p:nvPr/>
        </p:nvSpPr>
        <p:spPr>
          <a:xfrm>
            <a:off x="4865852" y="1848149"/>
            <a:ext cx="293814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文本框 23"/>
          <p:cNvSpPr txBox="1"/>
          <p:nvPr/>
        </p:nvSpPr>
        <p:spPr>
          <a:xfrm>
            <a:off x="3891903" y="3436751"/>
            <a:ext cx="2335542" cy="436880"/>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en-US" altLang="zh-CN" sz="2800" dirty="0">
                <a:latin typeface="Times New Roman" panose="02020603050405020304" pitchFamily="18" charset="0"/>
                <a:ea typeface="微软雅黑" panose="020B0503020204020204" charset="-122"/>
                <a:cs typeface="Times New Roman" panose="02020603050405020304" pitchFamily="18" charset="0"/>
              </a:rPr>
              <a:t>Time2vec</a:t>
            </a:r>
            <a:r>
              <a:rPr lang="zh-CN" altLang="en-US" sz="2800" dirty="0">
                <a:latin typeface="Times New Roman" panose="02020603050405020304" pitchFamily="18" charset="0"/>
                <a:ea typeface="微软雅黑" panose="020B0503020204020204" charset="-122"/>
                <a:cs typeface="Times New Roman" panose="02020603050405020304" pitchFamily="18" charset="0"/>
              </a:rPr>
              <a:t>编码</a:t>
            </a:r>
            <a:endParaRPr lang="en-US" altLang="zh-CN" dirty="0">
              <a:latin typeface="Arial" panose="020B0604020202020204" pitchFamily="34" charset="0"/>
              <a:ea typeface="微软雅黑" panose="020B0503020204020204" charset="-122"/>
            </a:endParaRPr>
          </a:p>
        </p:txBody>
      </p:sp>
      <p:sp>
        <p:nvSpPr>
          <p:cNvPr id="58" name="文本框 57"/>
          <p:cNvSpPr txBox="1"/>
          <p:nvPr/>
        </p:nvSpPr>
        <p:spPr>
          <a:xfrm>
            <a:off x="5035398" y="4233210"/>
            <a:ext cx="2747479"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Uaformer</a:t>
            </a: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网络层</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28" name="直接箭头连接符 27"/>
          <p:cNvCxnSpPr>
            <a:cxnSpLocks/>
          </p:cNvCxnSpPr>
          <p:nvPr/>
        </p:nvCxnSpPr>
        <p:spPr>
          <a:xfrm>
            <a:off x="2805442" y="1972048"/>
            <a:ext cx="1805140" cy="1074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9" name="直接箭头连接符 28"/>
          <p:cNvCxnSpPr>
            <a:cxnSpLocks/>
          </p:cNvCxnSpPr>
          <p:nvPr/>
        </p:nvCxnSpPr>
        <p:spPr>
          <a:xfrm>
            <a:off x="6328892" y="3316605"/>
            <a:ext cx="12065" cy="82004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0" name="直接箭头连接符 29"/>
          <p:cNvCxnSpPr>
            <a:cxnSpLocks/>
          </p:cNvCxnSpPr>
          <p:nvPr/>
        </p:nvCxnSpPr>
        <p:spPr>
          <a:xfrm>
            <a:off x="7810471" y="4518429"/>
            <a:ext cx="2301717"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7782878" y="3943195"/>
            <a:ext cx="2329310"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时间维度特征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2" name="文本框 31"/>
          <p:cNvSpPr txBox="1"/>
          <p:nvPr/>
        </p:nvSpPr>
        <p:spPr>
          <a:xfrm>
            <a:off x="2393200" y="4815044"/>
            <a:ext cx="6436764"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时间维度特征学习模块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23" name="矩形 22"/>
          <p:cNvSpPr/>
          <p:nvPr/>
        </p:nvSpPr>
        <p:spPr>
          <a:xfrm>
            <a:off x="486585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nvSpPr>
        <p:spPr>
          <a:xfrm>
            <a:off x="632889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4877917" y="2922307"/>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3" name="直接连接符 32"/>
          <p:cNvCxnSpPr>
            <a:stCxn id="23" idx="0"/>
            <a:endCxn id="23" idx="2"/>
          </p:cNvCxnSpPr>
          <p:nvPr/>
        </p:nvCxnSpPr>
        <p:spPr>
          <a:xfrm>
            <a:off x="5597372" y="2875952"/>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34" name="直接连接符 33"/>
          <p:cNvCxnSpPr/>
          <p:nvPr/>
        </p:nvCxnSpPr>
        <p:spPr>
          <a:xfrm>
            <a:off x="7060412" y="2875951"/>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44" name="直接箭头连接符 43"/>
          <p:cNvCxnSpPr/>
          <p:nvPr/>
        </p:nvCxnSpPr>
        <p:spPr>
          <a:xfrm>
            <a:off x="6314382" y="2058334"/>
            <a:ext cx="2540" cy="77152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5" name="文本框 44"/>
          <p:cNvSpPr txBox="1"/>
          <p:nvPr/>
        </p:nvSpPr>
        <p:spPr>
          <a:xfrm>
            <a:off x="6453505" y="2203823"/>
            <a:ext cx="3432026" cy="436880"/>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单变量序列分段划分</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矩形 253">
            <a:extLst>
              <a:ext uri="{FF2B5EF4-FFF2-40B4-BE49-F238E27FC236}">
                <a16:creationId xmlns:a16="http://schemas.microsoft.com/office/drawing/2014/main" id="{1D8F084B-3D9E-4678-B796-CD78F997ED4A}"/>
              </a:ext>
            </a:extLst>
          </p:cNvPr>
          <p:cNvSpPr/>
          <p:nvPr/>
        </p:nvSpPr>
        <p:spPr>
          <a:xfrm>
            <a:off x="6045572" y="3054518"/>
            <a:ext cx="708212" cy="411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V</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253" name="矩形 252">
            <a:extLst>
              <a:ext uri="{FF2B5EF4-FFF2-40B4-BE49-F238E27FC236}">
                <a16:creationId xmlns:a16="http://schemas.microsoft.com/office/drawing/2014/main" id="{FF1257D1-0B6D-4555-BD76-8AD8CB23C6B8}"/>
              </a:ext>
            </a:extLst>
          </p:cNvPr>
          <p:cNvSpPr/>
          <p:nvPr/>
        </p:nvSpPr>
        <p:spPr>
          <a:xfrm>
            <a:off x="6052720" y="4691922"/>
            <a:ext cx="708212" cy="411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K</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252" name="矩形 251">
            <a:extLst>
              <a:ext uri="{FF2B5EF4-FFF2-40B4-BE49-F238E27FC236}">
                <a16:creationId xmlns:a16="http://schemas.microsoft.com/office/drawing/2014/main" id="{D5BDC537-98D8-47F8-8D8B-5B20A0DB002A}"/>
              </a:ext>
            </a:extLst>
          </p:cNvPr>
          <p:cNvSpPr/>
          <p:nvPr/>
        </p:nvSpPr>
        <p:spPr>
          <a:xfrm>
            <a:off x="7524750" y="5120864"/>
            <a:ext cx="598322" cy="32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Q</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249" name="矩形 248">
            <a:extLst>
              <a:ext uri="{FF2B5EF4-FFF2-40B4-BE49-F238E27FC236}">
                <a16:creationId xmlns:a16="http://schemas.microsoft.com/office/drawing/2014/main" id="{9DFB53BF-319B-4B41-AD8F-9C956E289CD4}"/>
              </a:ext>
            </a:extLst>
          </p:cNvPr>
          <p:cNvSpPr/>
          <p:nvPr/>
        </p:nvSpPr>
        <p:spPr>
          <a:xfrm>
            <a:off x="4887170" y="3054518"/>
            <a:ext cx="708212" cy="411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V</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250" name="矩形 249">
            <a:extLst>
              <a:ext uri="{FF2B5EF4-FFF2-40B4-BE49-F238E27FC236}">
                <a16:creationId xmlns:a16="http://schemas.microsoft.com/office/drawing/2014/main" id="{F27BEF17-EB8D-41F3-9A17-E640F25A38EA}"/>
              </a:ext>
            </a:extLst>
          </p:cNvPr>
          <p:cNvSpPr/>
          <p:nvPr/>
        </p:nvSpPr>
        <p:spPr>
          <a:xfrm>
            <a:off x="4887170" y="4691922"/>
            <a:ext cx="708212" cy="411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K</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7681B46D-C82F-4D06-BC4B-779DF1E7B938}"/>
              </a:ext>
            </a:extLst>
          </p:cNvPr>
          <p:cNvSpPr/>
          <p:nvPr/>
        </p:nvSpPr>
        <p:spPr>
          <a:xfrm>
            <a:off x="3609066" y="5120864"/>
            <a:ext cx="598322" cy="32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Q</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247" name="矩形 246">
            <a:extLst>
              <a:ext uri="{FF2B5EF4-FFF2-40B4-BE49-F238E27FC236}">
                <a16:creationId xmlns:a16="http://schemas.microsoft.com/office/drawing/2014/main" id="{86C2A53E-252C-4E96-B5A5-080A9DEE8B53}"/>
              </a:ext>
            </a:extLst>
          </p:cNvPr>
          <p:cNvSpPr/>
          <p:nvPr/>
        </p:nvSpPr>
        <p:spPr>
          <a:xfrm>
            <a:off x="5017507" y="218545"/>
            <a:ext cx="1848549" cy="1317812"/>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4BE057E8-2EEE-4B75-A7D5-0B0E55EF4D11}"/>
              </a:ext>
            </a:extLst>
          </p:cNvPr>
          <p:cNvSpPr/>
          <p:nvPr/>
        </p:nvSpPr>
        <p:spPr>
          <a:xfrm>
            <a:off x="6556003" y="5499671"/>
            <a:ext cx="1918447" cy="1317812"/>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178216B9-02AF-49A3-86BE-25F95B0CC8B7}"/>
              </a:ext>
            </a:extLst>
          </p:cNvPr>
          <p:cNvSpPr/>
          <p:nvPr/>
        </p:nvSpPr>
        <p:spPr>
          <a:xfrm>
            <a:off x="3196622" y="5499671"/>
            <a:ext cx="1918447" cy="1317812"/>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立方体 20">
            <a:extLst>
              <a:ext uri="{FF2B5EF4-FFF2-40B4-BE49-F238E27FC236}">
                <a16:creationId xmlns:a16="http://schemas.microsoft.com/office/drawing/2014/main" id="{19DDB88D-0E9C-419B-886A-1349096DA7F1}"/>
              </a:ext>
            </a:extLst>
          </p:cNvPr>
          <p:cNvSpPr/>
          <p:nvPr/>
        </p:nvSpPr>
        <p:spPr>
          <a:xfrm>
            <a:off x="3674967" y="5665719"/>
            <a:ext cx="1075767" cy="1053353"/>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7D635AC8-0AB3-4DD1-9298-0B4C2C0EAAF4}"/>
              </a:ext>
            </a:extLst>
          </p:cNvPr>
          <p:cNvCxnSpPr>
            <a:cxnSpLocks/>
          </p:cNvCxnSpPr>
          <p:nvPr/>
        </p:nvCxnSpPr>
        <p:spPr>
          <a:xfrm flipH="1">
            <a:off x="3948394" y="5663478"/>
            <a:ext cx="208429" cy="27342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E6DF9DE2-84CC-4050-A2F7-4E0FBE479F81}"/>
              </a:ext>
            </a:extLst>
          </p:cNvPr>
          <p:cNvCxnSpPr>
            <a:cxnSpLocks/>
          </p:cNvCxnSpPr>
          <p:nvPr/>
        </p:nvCxnSpPr>
        <p:spPr>
          <a:xfrm>
            <a:off x="3961838" y="5941382"/>
            <a:ext cx="0" cy="777690"/>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0722126A-F9E2-4CFA-8EED-35E0760CFD0C}"/>
              </a:ext>
            </a:extLst>
          </p:cNvPr>
          <p:cNvCxnSpPr>
            <a:cxnSpLocks/>
          </p:cNvCxnSpPr>
          <p:nvPr/>
        </p:nvCxnSpPr>
        <p:spPr>
          <a:xfrm flipH="1">
            <a:off x="4221816" y="5669080"/>
            <a:ext cx="212911" cy="267818"/>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93D846E6-F5DD-41D0-96FC-CBEB8AC30457}"/>
              </a:ext>
            </a:extLst>
          </p:cNvPr>
          <p:cNvCxnSpPr>
            <a:cxnSpLocks/>
          </p:cNvCxnSpPr>
          <p:nvPr/>
        </p:nvCxnSpPr>
        <p:spPr>
          <a:xfrm>
            <a:off x="4221816" y="5936898"/>
            <a:ext cx="0" cy="782174"/>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3976CD8D-3C00-4581-8D6D-CCF71010BC28}"/>
              </a:ext>
            </a:extLst>
          </p:cNvPr>
          <p:cNvCxnSpPr>
            <a:cxnSpLocks/>
          </p:cNvCxnSpPr>
          <p:nvPr/>
        </p:nvCxnSpPr>
        <p:spPr>
          <a:xfrm>
            <a:off x="3863227" y="5748641"/>
            <a:ext cx="797858" cy="0"/>
          </a:xfrm>
          <a:prstGeom prst="line">
            <a:avLst/>
          </a:prstGeom>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8F5900DF-302F-48F1-88D6-9CBB8086737B}"/>
              </a:ext>
            </a:extLst>
          </p:cNvPr>
          <p:cNvCxnSpPr>
            <a:cxnSpLocks/>
          </p:cNvCxnSpPr>
          <p:nvPr/>
        </p:nvCxnSpPr>
        <p:spPr>
          <a:xfrm>
            <a:off x="3763495" y="5842770"/>
            <a:ext cx="816909" cy="0"/>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DEEF656A-BC23-466C-BB0F-7FF33A9B6E3D}"/>
              </a:ext>
            </a:extLst>
          </p:cNvPr>
          <p:cNvCxnSpPr>
            <a:cxnSpLocks/>
          </p:cNvCxnSpPr>
          <p:nvPr/>
        </p:nvCxnSpPr>
        <p:spPr>
          <a:xfrm>
            <a:off x="3674967" y="6174465"/>
            <a:ext cx="833718" cy="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B6960258-5229-403E-9EE7-2F281F258403}"/>
              </a:ext>
            </a:extLst>
          </p:cNvPr>
          <p:cNvCxnSpPr>
            <a:cxnSpLocks/>
          </p:cNvCxnSpPr>
          <p:nvPr/>
        </p:nvCxnSpPr>
        <p:spPr>
          <a:xfrm>
            <a:off x="3679450" y="645237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2B5DF72B-8827-4DFA-BD7C-8BF7ADC6FCEC}"/>
              </a:ext>
            </a:extLst>
          </p:cNvPr>
          <p:cNvCxnSpPr>
            <a:cxnSpLocks/>
          </p:cNvCxnSpPr>
          <p:nvPr/>
        </p:nvCxnSpPr>
        <p:spPr>
          <a:xfrm flipV="1">
            <a:off x="4499720" y="5936898"/>
            <a:ext cx="242049" cy="255497"/>
          </a:xfrm>
          <a:prstGeom prst="line">
            <a:avLst/>
          </a:prstGeom>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C32BB0E1-9A07-4501-B976-F26E10C4AD1C}"/>
              </a:ext>
            </a:extLst>
          </p:cNvPr>
          <p:cNvCxnSpPr>
            <a:cxnSpLocks/>
          </p:cNvCxnSpPr>
          <p:nvPr/>
        </p:nvCxnSpPr>
        <p:spPr>
          <a:xfrm flipV="1">
            <a:off x="4499720" y="6192395"/>
            <a:ext cx="251014" cy="259975"/>
          </a:xfrm>
          <a:prstGeom prst="line">
            <a:avLst/>
          </a:prstGeom>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99C1CC2B-E935-4ED4-972D-CC3C8377CB94}"/>
              </a:ext>
            </a:extLst>
          </p:cNvPr>
          <p:cNvCxnSpPr>
            <a:cxnSpLocks/>
          </p:cNvCxnSpPr>
          <p:nvPr/>
        </p:nvCxnSpPr>
        <p:spPr>
          <a:xfrm>
            <a:off x="4580404" y="5842770"/>
            <a:ext cx="0" cy="775447"/>
          </a:xfrm>
          <a:prstGeom prst="line">
            <a:avLst/>
          </a:prstGeom>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74B52CFF-97BD-4794-AAF7-9DF12E553096}"/>
              </a:ext>
            </a:extLst>
          </p:cNvPr>
          <p:cNvCxnSpPr>
            <a:cxnSpLocks/>
          </p:cNvCxnSpPr>
          <p:nvPr/>
        </p:nvCxnSpPr>
        <p:spPr>
          <a:xfrm>
            <a:off x="4661085" y="5748641"/>
            <a:ext cx="0" cy="779929"/>
          </a:xfrm>
          <a:prstGeom prst="line">
            <a:avLst/>
          </a:prstGeom>
        </p:spPr>
        <p:style>
          <a:lnRef idx="1">
            <a:schemeClr val="dk1"/>
          </a:lnRef>
          <a:fillRef idx="0">
            <a:schemeClr val="dk1"/>
          </a:fillRef>
          <a:effectRef idx="0">
            <a:schemeClr val="dk1"/>
          </a:effectRef>
          <a:fontRef idx="minor">
            <a:schemeClr val="tx1"/>
          </a:fontRef>
        </p:style>
      </p:cxnSp>
      <p:sp>
        <p:nvSpPr>
          <p:cNvPr id="101" name="立方体 100">
            <a:extLst>
              <a:ext uri="{FF2B5EF4-FFF2-40B4-BE49-F238E27FC236}">
                <a16:creationId xmlns:a16="http://schemas.microsoft.com/office/drawing/2014/main" id="{3AFCA0DF-364A-4D3B-B9A4-EFD23F704A34}"/>
              </a:ext>
            </a:extLst>
          </p:cNvPr>
          <p:cNvSpPr/>
          <p:nvPr/>
        </p:nvSpPr>
        <p:spPr>
          <a:xfrm>
            <a:off x="5394933" y="316008"/>
            <a:ext cx="1075767" cy="1053353"/>
          </a:xfrm>
          <a:prstGeom prst="cub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AF281730-6527-4EA0-88A8-9A2A804F8E89}"/>
              </a:ext>
            </a:extLst>
          </p:cNvPr>
          <p:cNvCxnSpPr>
            <a:cxnSpLocks/>
          </p:cNvCxnSpPr>
          <p:nvPr/>
        </p:nvCxnSpPr>
        <p:spPr>
          <a:xfrm flipH="1">
            <a:off x="5668360" y="313767"/>
            <a:ext cx="208429" cy="273420"/>
          </a:xfrm>
          <a:prstGeom prst="line">
            <a:avLst/>
          </a:prstGeom>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2DF99159-13FA-49D1-90A1-B5204FCED112}"/>
              </a:ext>
            </a:extLst>
          </p:cNvPr>
          <p:cNvCxnSpPr/>
          <p:nvPr/>
        </p:nvCxnSpPr>
        <p:spPr>
          <a:xfrm>
            <a:off x="5681804" y="591671"/>
            <a:ext cx="0" cy="777690"/>
          </a:xfrm>
          <a:prstGeom prst="line">
            <a:avLst/>
          </a:prstGeom>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94D5E62D-D342-4E6F-8E9E-9235C80F0BE5}"/>
              </a:ext>
            </a:extLst>
          </p:cNvPr>
          <p:cNvCxnSpPr>
            <a:cxnSpLocks/>
          </p:cNvCxnSpPr>
          <p:nvPr/>
        </p:nvCxnSpPr>
        <p:spPr>
          <a:xfrm flipH="1">
            <a:off x="5941782" y="319369"/>
            <a:ext cx="212911" cy="267818"/>
          </a:xfrm>
          <a:prstGeom prst="line">
            <a:avLst/>
          </a:prstGeom>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FC69CFC3-1483-4E9A-B752-0C6832C657F8}"/>
              </a:ext>
            </a:extLst>
          </p:cNvPr>
          <p:cNvCxnSpPr/>
          <p:nvPr/>
        </p:nvCxnSpPr>
        <p:spPr>
          <a:xfrm>
            <a:off x="5941782" y="587187"/>
            <a:ext cx="0" cy="782174"/>
          </a:xfrm>
          <a:prstGeom prst="line">
            <a:avLst/>
          </a:prstGeom>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80465105-A289-4A2F-9CC6-A32EF9511FBD}"/>
              </a:ext>
            </a:extLst>
          </p:cNvPr>
          <p:cNvCxnSpPr>
            <a:cxnSpLocks/>
          </p:cNvCxnSpPr>
          <p:nvPr/>
        </p:nvCxnSpPr>
        <p:spPr>
          <a:xfrm>
            <a:off x="5583193" y="398930"/>
            <a:ext cx="797858" cy="0"/>
          </a:xfrm>
          <a:prstGeom prst="line">
            <a:avLst/>
          </a:prstGeom>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450E917A-54D0-409B-B3B1-AD5162B28BEC}"/>
              </a:ext>
            </a:extLst>
          </p:cNvPr>
          <p:cNvCxnSpPr>
            <a:cxnSpLocks/>
          </p:cNvCxnSpPr>
          <p:nvPr/>
        </p:nvCxnSpPr>
        <p:spPr>
          <a:xfrm>
            <a:off x="5483461" y="493059"/>
            <a:ext cx="816909" cy="0"/>
          </a:xfrm>
          <a:prstGeom prst="line">
            <a:avLst/>
          </a:prstGeom>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475F0D13-68D9-44B9-B115-1454BD4D6CD5}"/>
              </a:ext>
            </a:extLst>
          </p:cNvPr>
          <p:cNvCxnSpPr>
            <a:cxnSpLocks/>
          </p:cNvCxnSpPr>
          <p:nvPr/>
        </p:nvCxnSpPr>
        <p:spPr>
          <a:xfrm>
            <a:off x="5394933" y="824754"/>
            <a:ext cx="833718" cy="0"/>
          </a:xfrm>
          <a:prstGeom prst="line">
            <a:avLst/>
          </a:prstGeom>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3D654EA3-E100-40CC-A9AB-1DB613F4939E}"/>
              </a:ext>
            </a:extLst>
          </p:cNvPr>
          <p:cNvCxnSpPr>
            <a:cxnSpLocks/>
          </p:cNvCxnSpPr>
          <p:nvPr/>
        </p:nvCxnSpPr>
        <p:spPr>
          <a:xfrm>
            <a:off x="5399416" y="1102659"/>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55D035C2-3F3B-4B53-A1BF-BE8921C8E619}"/>
              </a:ext>
            </a:extLst>
          </p:cNvPr>
          <p:cNvCxnSpPr/>
          <p:nvPr/>
        </p:nvCxnSpPr>
        <p:spPr>
          <a:xfrm flipV="1">
            <a:off x="6219686" y="587187"/>
            <a:ext cx="242049" cy="255497"/>
          </a:xfrm>
          <a:prstGeom prst="line">
            <a:avLst/>
          </a:prstGeom>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21687ADE-A70A-4760-A7A0-A743BFF9AEF2}"/>
              </a:ext>
            </a:extLst>
          </p:cNvPr>
          <p:cNvCxnSpPr/>
          <p:nvPr/>
        </p:nvCxnSpPr>
        <p:spPr>
          <a:xfrm flipV="1">
            <a:off x="6219686" y="842684"/>
            <a:ext cx="251014" cy="259975"/>
          </a:xfrm>
          <a:prstGeom prst="line">
            <a:avLst/>
          </a:prstGeom>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5E8EE488-3E74-4DCE-96E2-B1AB3F2DCDB8}"/>
              </a:ext>
            </a:extLst>
          </p:cNvPr>
          <p:cNvCxnSpPr>
            <a:cxnSpLocks/>
          </p:cNvCxnSpPr>
          <p:nvPr/>
        </p:nvCxnSpPr>
        <p:spPr>
          <a:xfrm>
            <a:off x="6300370" y="493059"/>
            <a:ext cx="0" cy="775447"/>
          </a:xfrm>
          <a:prstGeom prst="line">
            <a:avLst/>
          </a:prstGeom>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BED8D0EC-691F-4F34-9ACA-64E996FA161D}"/>
              </a:ext>
            </a:extLst>
          </p:cNvPr>
          <p:cNvCxnSpPr>
            <a:cxnSpLocks/>
          </p:cNvCxnSpPr>
          <p:nvPr/>
        </p:nvCxnSpPr>
        <p:spPr>
          <a:xfrm>
            <a:off x="6381051" y="398930"/>
            <a:ext cx="0" cy="779929"/>
          </a:xfrm>
          <a:prstGeom prst="line">
            <a:avLst/>
          </a:prstGeom>
        </p:spPr>
        <p:style>
          <a:lnRef idx="1">
            <a:schemeClr val="dk1"/>
          </a:lnRef>
          <a:fillRef idx="0">
            <a:schemeClr val="dk1"/>
          </a:fillRef>
          <a:effectRef idx="0">
            <a:schemeClr val="dk1"/>
          </a:effectRef>
          <a:fontRef idx="minor">
            <a:schemeClr val="tx1"/>
          </a:fontRef>
        </p:style>
      </p:cxnSp>
      <p:sp>
        <p:nvSpPr>
          <p:cNvPr id="114" name="立方体 113">
            <a:extLst>
              <a:ext uri="{FF2B5EF4-FFF2-40B4-BE49-F238E27FC236}">
                <a16:creationId xmlns:a16="http://schemas.microsoft.com/office/drawing/2014/main" id="{27F0226F-41DF-4B22-A155-BE740BBBC37C}"/>
              </a:ext>
            </a:extLst>
          </p:cNvPr>
          <p:cNvSpPr/>
          <p:nvPr/>
        </p:nvSpPr>
        <p:spPr>
          <a:xfrm>
            <a:off x="6959412" y="5665719"/>
            <a:ext cx="1075767" cy="1053353"/>
          </a:xfrm>
          <a:prstGeom prst="cub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3DDC7653-C36A-401D-9B94-11F7F09158EB}"/>
              </a:ext>
            </a:extLst>
          </p:cNvPr>
          <p:cNvCxnSpPr>
            <a:cxnSpLocks/>
          </p:cNvCxnSpPr>
          <p:nvPr/>
        </p:nvCxnSpPr>
        <p:spPr>
          <a:xfrm flipH="1">
            <a:off x="7232839" y="5663478"/>
            <a:ext cx="208429" cy="273420"/>
          </a:xfrm>
          <a:prstGeom prst="line">
            <a:avLst/>
          </a:prstGeom>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B52CFF4E-63BE-4A23-8BFD-DB6D904A4CC6}"/>
              </a:ext>
            </a:extLst>
          </p:cNvPr>
          <p:cNvCxnSpPr/>
          <p:nvPr/>
        </p:nvCxnSpPr>
        <p:spPr>
          <a:xfrm>
            <a:off x="7246283" y="5941382"/>
            <a:ext cx="0" cy="777690"/>
          </a:xfrm>
          <a:prstGeom prst="line">
            <a:avLst/>
          </a:prstGeom>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13274AD8-B297-4092-AD92-B61E82C08292}"/>
              </a:ext>
            </a:extLst>
          </p:cNvPr>
          <p:cNvCxnSpPr>
            <a:cxnSpLocks/>
          </p:cNvCxnSpPr>
          <p:nvPr/>
        </p:nvCxnSpPr>
        <p:spPr>
          <a:xfrm flipH="1">
            <a:off x="7506261" y="5669080"/>
            <a:ext cx="212911" cy="267818"/>
          </a:xfrm>
          <a:prstGeom prst="line">
            <a:avLst/>
          </a:prstGeom>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1FBA74BF-2D0C-4FF5-AE85-5C66929FEF36}"/>
              </a:ext>
            </a:extLst>
          </p:cNvPr>
          <p:cNvCxnSpPr/>
          <p:nvPr/>
        </p:nvCxnSpPr>
        <p:spPr>
          <a:xfrm>
            <a:off x="7506261" y="5936898"/>
            <a:ext cx="0" cy="782174"/>
          </a:xfrm>
          <a:prstGeom prst="line">
            <a:avLst/>
          </a:prstGeom>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FA656E05-72A1-40C2-BDD8-484B8FC530C1}"/>
              </a:ext>
            </a:extLst>
          </p:cNvPr>
          <p:cNvCxnSpPr>
            <a:cxnSpLocks/>
          </p:cNvCxnSpPr>
          <p:nvPr/>
        </p:nvCxnSpPr>
        <p:spPr>
          <a:xfrm>
            <a:off x="7147672" y="5748641"/>
            <a:ext cx="797858" cy="0"/>
          </a:xfrm>
          <a:prstGeom prst="line">
            <a:avLst/>
          </a:prstGeom>
        </p:spPr>
        <p:style>
          <a:lnRef idx="1">
            <a:schemeClr val="dk1"/>
          </a:lnRef>
          <a:fillRef idx="0">
            <a:schemeClr val="dk1"/>
          </a:fillRef>
          <a:effectRef idx="0">
            <a:schemeClr val="dk1"/>
          </a:effectRef>
          <a:fontRef idx="minor">
            <a:schemeClr val="tx1"/>
          </a:fontRef>
        </p:style>
      </p:cxnSp>
      <p:cxnSp>
        <p:nvCxnSpPr>
          <p:cNvPr id="120" name="直接连接符 119">
            <a:extLst>
              <a:ext uri="{FF2B5EF4-FFF2-40B4-BE49-F238E27FC236}">
                <a16:creationId xmlns:a16="http://schemas.microsoft.com/office/drawing/2014/main" id="{FF46A79F-3A1D-4350-AC81-1CCE59A2A82D}"/>
              </a:ext>
            </a:extLst>
          </p:cNvPr>
          <p:cNvCxnSpPr>
            <a:cxnSpLocks/>
          </p:cNvCxnSpPr>
          <p:nvPr/>
        </p:nvCxnSpPr>
        <p:spPr>
          <a:xfrm>
            <a:off x="7047940" y="5842770"/>
            <a:ext cx="816909" cy="0"/>
          </a:xfrm>
          <a:prstGeom prst="line">
            <a:avLst/>
          </a:prstGeom>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08F5E3A3-3D5F-4BB7-A769-8D63FF0DFBAE}"/>
              </a:ext>
            </a:extLst>
          </p:cNvPr>
          <p:cNvCxnSpPr>
            <a:cxnSpLocks/>
          </p:cNvCxnSpPr>
          <p:nvPr/>
        </p:nvCxnSpPr>
        <p:spPr>
          <a:xfrm>
            <a:off x="6959412" y="6174465"/>
            <a:ext cx="833718" cy="0"/>
          </a:xfrm>
          <a:prstGeom prst="line">
            <a:avLst/>
          </a:prstGeom>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62F80C63-1E6A-4B65-A909-B4425ADB1A83}"/>
              </a:ext>
            </a:extLst>
          </p:cNvPr>
          <p:cNvCxnSpPr>
            <a:cxnSpLocks/>
          </p:cNvCxnSpPr>
          <p:nvPr/>
        </p:nvCxnSpPr>
        <p:spPr>
          <a:xfrm>
            <a:off x="6963895" y="645237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B3988942-0E3C-49DA-94D8-C3E078BDD5A9}"/>
              </a:ext>
            </a:extLst>
          </p:cNvPr>
          <p:cNvCxnSpPr/>
          <p:nvPr/>
        </p:nvCxnSpPr>
        <p:spPr>
          <a:xfrm flipV="1">
            <a:off x="7784165" y="5936898"/>
            <a:ext cx="242049" cy="255497"/>
          </a:xfrm>
          <a:prstGeom prst="line">
            <a:avLst/>
          </a:prstGeom>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F1F6265B-C117-4700-85E4-CD537CD1DDF8}"/>
              </a:ext>
            </a:extLst>
          </p:cNvPr>
          <p:cNvCxnSpPr/>
          <p:nvPr/>
        </p:nvCxnSpPr>
        <p:spPr>
          <a:xfrm flipV="1">
            <a:off x="7784165" y="6192395"/>
            <a:ext cx="251014" cy="259975"/>
          </a:xfrm>
          <a:prstGeom prst="line">
            <a:avLst/>
          </a:prstGeom>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1809A142-8EA3-4BE2-AF5B-F29E8EEA2520}"/>
              </a:ext>
            </a:extLst>
          </p:cNvPr>
          <p:cNvCxnSpPr>
            <a:cxnSpLocks/>
          </p:cNvCxnSpPr>
          <p:nvPr/>
        </p:nvCxnSpPr>
        <p:spPr>
          <a:xfrm>
            <a:off x="7864849" y="5842770"/>
            <a:ext cx="0" cy="775447"/>
          </a:xfrm>
          <a:prstGeom prst="line">
            <a:avLst/>
          </a:prstGeom>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7CA2881F-BF86-4E02-99E6-49669F62B084}"/>
              </a:ext>
            </a:extLst>
          </p:cNvPr>
          <p:cNvCxnSpPr>
            <a:cxnSpLocks/>
          </p:cNvCxnSpPr>
          <p:nvPr/>
        </p:nvCxnSpPr>
        <p:spPr>
          <a:xfrm>
            <a:off x="7945530" y="5748641"/>
            <a:ext cx="0" cy="779929"/>
          </a:xfrm>
          <a:prstGeom prst="line">
            <a:avLst/>
          </a:prstGeom>
        </p:spPr>
        <p:style>
          <a:lnRef idx="1">
            <a:schemeClr val="dk1"/>
          </a:lnRef>
          <a:fillRef idx="0">
            <a:schemeClr val="dk1"/>
          </a:fillRef>
          <a:effectRef idx="0">
            <a:schemeClr val="dk1"/>
          </a:effectRef>
          <a:fontRef idx="minor">
            <a:schemeClr val="tx1"/>
          </a:fontRef>
        </p:style>
      </p:cxnSp>
      <p:sp>
        <p:nvSpPr>
          <p:cNvPr id="142" name="矩形 141">
            <a:extLst>
              <a:ext uri="{FF2B5EF4-FFF2-40B4-BE49-F238E27FC236}">
                <a16:creationId xmlns:a16="http://schemas.microsoft.com/office/drawing/2014/main" id="{E4DDD3B2-6592-478F-A0CB-7F02141B64DD}"/>
              </a:ext>
            </a:extLst>
          </p:cNvPr>
          <p:cNvSpPr/>
          <p:nvPr/>
        </p:nvSpPr>
        <p:spPr>
          <a:xfrm>
            <a:off x="3351542" y="2558298"/>
            <a:ext cx="1622050" cy="2560057"/>
          </a:xfrm>
          <a:prstGeom prst="rect">
            <a:avLst/>
          </a:prstGeom>
          <a:solidFill>
            <a:schemeClr val="accent3">
              <a:lumMod val="20000"/>
              <a:lumOff val="8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DAD793B9-224D-4923-A0C6-6D2BF1FE00BD}"/>
              </a:ext>
            </a:extLst>
          </p:cNvPr>
          <p:cNvSpPr/>
          <p:nvPr/>
        </p:nvSpPr>
        <p:spPr>
          <a:xfrm>
            <a:off x="3615719" y="4387024"/>
            <a:ext cx="1102098" cy="56841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缩放点积</a:t>
            </a:r>
          </a:p>
        </p:txBody>
      </p:sp>
      <p:sp>
        <p:nvSpPr>
          <p:cNvPr id="140" name="矩形 139">
            <a:extLst>
              <a:ext uri="{FF2B5EF4-FFF2-40B4-BE49-F238E27FC236}">
                <a16:creationId xmlns:a16="http://schemas.microsoft.com/office/drawing/2014/main" id="{7833AC2A-025E-47C0-A563-087F4DCB3941}"/>
              </a:ext>
            </a:extLst>
          </p:cNvPr>
          <p:cNvSpPr/>
          <p:nvPr/>
        </p:nvSpPr>
        <p:spPr>
          <a:xfrm>
            <a:off x="3615719" y="3543227"/>
            <a:ext cx="1102098" cy="58942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SoftMax</a:t>
            </a:r>
            <a:r>
              <a:rPr lang="zh-CN" altLang="en-US" dirty="0">
                <a:solidFill>
                  <a:schemeClr val="tx1"/>
                </a:solidFill>
              </a:rPr>
              <a:t>归一化</a:t>
            </a:r>
          </a:p>
        </p:txBody>
      </p:sp>
      <p:sp>
        <p:nvSpPr>
          <p:cNvPr id="141" name="矩形 140">
            <a:extLst>
              <a:ext uri="{FF2B5EF4-FFF2-40B4-BE49-F238E27FC236}">
                <a16:creationId xmlns:a16="http://schemas.microsoft.com/office/drawing/2014/main" id="{6401B21F-EA99-4A78-A71D-65522F9B3489}"/>
              </a:ext>
            </a:extLst>
          </p:cNvPr>
          <p:cNvSpPr/>
          <p:nvPr/>
        </p:nvSpPr>
        <p:spPr>
          <a:xfrm>
            <a:off x="3615720" y="2699430"/>
            <a:ext cx="1102098" cy="58942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矩阵乘法</a:t>
            </a:r>
          </a:p>
        </p:txBody>
      </p:sp>
      <p:cxnSp>
        <p:nvCxnSpPr>
          <p:cNvPr id="152" name="直接箭头连接符 151">
            <a:extLst>
              <a:ext uri="{FF2B5EF4-FFF2-40B4-BE49-F238E27FC236}">
                <a16:creationId xmlns:a16="http://schemas.microsoft.com/office/drawing/2014/main" id="{0B04EBD3-1B7F-4E43-B894-AECCB675C589}"/>
              </a:ext>
            </a:extLst>
          </p:cNvPr>
          <p:cNvCxnSpPr>
            <a:stCxn id="139" idx="0"/>
            <a:endCxn id="140" idx="2"/>
          </p:cNvCxnSpPr>
          <p:nvPr/>
        </p:nvCxnSpPr>
        <p:spPr>
          <a:xfrm flipV="1">
            <a:off x="4166768" y="4132651"/>
            <a:ext cx="0" cy="2543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a:extLst>
              <a:ext uri="{FF2B5EF4-FFF2-40B4-BE49-F238E27FC236}">
                <a16:creationId xmlns:a16="http://schemas.microsoft.com/office/drawing/2014/main" id="{E72ADA7B-B09B-494A-ADF2-281DC7BE2923}"/>
              </a:ext>
            </a:extLst>
          </p:cNvPr>
          <p:cNvCxnSpPr>
            <a:cxnSpLocks/>
            <a:stCxn id="140" idx="0"/>
            <a:endCxn id="141" idx="2"/>
          </p:cNvCxnSpPr>
          <p:nvPr/>
        </p:nvCxnSpPr>
        <p:spPr>
          <a:xfrm flipV="1">
            <a:off x="4166768" y="3288854"/>
            <a:ext cx="1" cy="2543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4" name="连接符: 肘形 193">
            <a:extLst>
              <a:ext uri="{FF2B5EF4-FFF2-40B4-BE49-F238E27FC236}">
                <a16:creationId xmlns:a16="http://schemas.microsoft.com/office/drawing/2014/main" id="{D35CE7EC-AEE5-4AC4-9173-E4B832D4986A}"/>
              </a:ext>
            </a:extLst>
          </p:cNvPr>
          <p:cNvCxnSpPr>
            <a:cxnSpLocks/>
          </p:cNvCxnSpPr>
          <p:nvPr/>
        </p:nvCxnSpPr>
        <p:spPr>
          <a:xfrm rot="10800000">
            <a:off x="4724261" y="4671232"/>
            <a:ext cx="1822779" cy="1171539"/>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96" name="连接符: 肘形 195">
            <a:extLst>
              <a:ext uri="{FF2B5EF4-FFF2-40B4-BE49-F238E27FC236}">
                <a16:creationId xmlns:a16="http://schemas.microsoft.com/office/drawing/2014/main" id="{7543222B-7473-4198-BA55-B79F1F1B5ABB}"/>
              </a:ext>
            </a:extLst>
          </p:cNvPr>
          <p:cNvCxnSpPr>
            <a:cxnSpLocks/>
          </p:cNvCxnSpPr>
          <p:nvPr/>
        </p:nvCxnSpPr>
        <p:spPr>
          <a:xfrm rot="16200000" flipV="1">
            <a:off x="4345368" y="3373035"/>
            <a:ext cx="1668125" cy="910339"/>
          </a:xfrm>
          <a:prstGeom prst="bentConnector3">
            <a:avLst>
              <a:gd name="adj1" fmla="val 99979"/>
            </a:avLst>
          </a:prstGeom>
          <a:ln w="28575">
            <a:tailEnd type="triangle"/>
          </a:ln>
        </p:spPr>
        <p:style>
          <a:lnRef idx="1">
            <a:schemeClr val="dk1"/>
          </a:lnRef>
          <a:fillRef idx="0">
            <a:schemeClr val="dk1"/>
          </a:fillRef>
          <a:effectRef idx="0">
            <a:schemeClr val="dk1"/>
          </a:effectRef>
          <a:fontRef idx="minor">
            <a:schemeClr val="tx1"/>
          </a:fontRef>
        </p:style>
      </p:cxnSp>
      <p:cxnSp>
        <p:nvCxnSpPr>
          <p:cNvPr id="205" name="直接箭头连接符 204">
            <a:extLst>
              <a:ext uri="{FF2B5EF4-FFF2-40B4-BE49-F238E27FC236}">
                <a16:creationId xmlns:a16="http://schemas.microsoft.com/office/drawing/2014/main" id="{26B91B79-6622-4E4B-91A4-0DFDA878806D}"/>
              </a:ext>
            </a:extLst>
          </p:cNvPr>
          <p:cNvCxnSpPr>
            <a:cxnSpLocks/>
            <a:stCxn id="147" idx="0"/>
            <a:endCxn id="139" idx="2"/>
          </p:cNvCxnSpPr>
          <p:nvPr/>
        </p:nvCxnSpPr>
        <p:spPr>
          <a:xfrm flipV="1">
            <a:off x="4155846" y="4955438"/>
            <a:ext cx="10922" cy="54423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4" name="矩形 213">
            <a:extLst>
              <a:ext uri="{FF2B5EF4-FFF2-40B4-BE49-F238E27FC236}">
                <a16:creationId xmlns:a16="http://schemas.microsoft.com/office/drawing/2014/main" id="{2C0965FA-731C-402C-B68A-498BE0A0DB10}"/>
              </a:ext>
            </a:extLst>
          </p:cNvPr>
          <p:cNvSpPr/>
          <p:nvPr/>
        </p:nvSpPr>
        <p:spPr>
          <a:xfrm>
            <a:off x="6695236" y="2558298"/>
            <a:ext cx="1622050" cy="2560057"/>
          </a:xfrm>
          <a:prstGeom prst="rect">
            <a:avLst/>
          </a:prstGeom>
          <a:solidFill>
            <a:schemeClr val="accent3">
              <a:lumMod val="20000"/>
              <a:lumOff val="8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B1398DA7-1201-408B-9327-013C24BFB8ED}"/>
              </a:ext>
            </a:extLst>
          </p:cNvPr>
          <p:cNvSpPr/>
          <p:nvPr/>
        </p:nvSpPr>
        <p:spPr>
          <a:xfrm>
            <a:off x="6959413" y="4387024"/>
            <a:ext cx="1102098" cy="56841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缩放点积</a:t>
            </a:r>
          </a:p>
        </p:txBody>
      </p:sp>
      <p:sp>
        <p:nvSpPr>
          <p:cNvPr id="216" name="矩形 215">
            <a:extLst>
              <a:ext uri="{FF2B5EF4-FFF2-40B4-BE49-F238E27FC236}">
                <a16:creationId xmlns:a16="http://schemas.microsoft.com/office/drawing/2014/main" id="{59863567-4C1B-419D-9C59-0CD5DF6BF390}"/>
              </a:ext>
            </a:extLst>
          </p:cNvPr>
          <p:cNvSpPr/>
          <p:nvPr/>
        </p:nvSpPr>
        <p:spPr>
          <a:xfrm>
            <a:off x="6959413" y="3543227"/>
            <a:ext cx="1102098" cy="58942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SoftMax</a:t>
            </a:r>
            <a:r>
              <a:rPr lang="zh-CN" altLang="en-US" dirty="0">
                <a:solidFill>
                  <a:schemeClr val="tx1"/>
                </a:solidFill>
              </a:rPr>
              <a:t>归一化</a:t>
            </a:r>
          </a:p>
        </p:txBody>
      </p:sp>
      <p:sp>
        <p:nvSpPr>
          <p:cNvPr id="217" name="矩形 216">
            <a:extLst>
              <a:ext uri="{FF2B5EF4-FFF2-40B4-BE49-F238E27FC236}">
                <a16:creationId xmlns:a16="http://schemas.microsoft.com/office/drawing/2014/main" id="{5BB3D6CA-3A3D-41C3-9808-422381E5EB1A}"/>
              </a:ext>
            </a:extLst>
          </p:cNvPr>
          <p:cNvSpPr/>
          <p:nvPr/>
        </p:nvSpPr>
        <p:spPr>
          <a:xfrm>
            <a:off x="6959414" y="2699430"/>
            <a:ext cx="1102098" cy="58942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矩阵乘法</a:t>
            </a:r>
          </a:p>
        </p:txBody>
      </p:sp>
      <p:cxnSp>
        <p:nvCxnSpPr>
          <p:cNvPr id="218" name="直接箭头连接符 217">
            <a:extLst>
              <a:ext uri="{FF2B5EF4-FFF2-40B4-BE49-F238E27FC236}">
                <a16:creationId xmlns:a16="http://schemas.microsoft.com/office/drawing/2014/main" id="{3AC072CC-E7C3-4D26-A02D-787EA6BEEF3A}"/>
              </a:ext>
            </a:extLst>
          </p:cNvPr>
          <p:cNvCxnSpPr>
            <a:stCxn id="215" idx="0"/>
            <a:endCxn id="216" idx="2"/>
          </p:cNvCxnSpPr>
          <p:nvPr/>
        </p:nvCxnSpPr>
        <p:spPr>
          <a:xfrm flipV="1">
            <a:off x="7510462" y="4132651"/>
            <a:ext cx="0" cy="2543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9" name="直接箭头连接符 218">
            <a:extLst>
              <a:ext uri="{FF2B5EF4-FFF2-40B4-BE49-F238E27FC236}">
                <a16:creationId xmlns:a16="http://schemas.microsoft.com/office/drawing/2014/main" id="{6195EA80-31D4-4F42-B740-D1F8A7792123}"/>
              </a:ext>
            </a:extLst>
          </p:cNvPr>
          <p:cNvCxnSpPr>
            <a:cxnSpLocks/>
            <a:stCxn id="216" idx="0"/>
            <a:endCxn id="217" idx="2"/>
          </p:cNvCxnSpPr>
          <p:nvPr/>
        </p:nvCxnSpPr>
        <p:spPr>
          <a:xfrm flipV="1">
            <a:off x="7510462" y="3288854"/>
            <a:ext cx="1" cy="2543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2" name="直接箭头连接符 221">
            <a:extLst>
              <a:ext uri="{FF2B5EF4-FFF2-40B4-BE49-F238E27FC236}">
                <a16:creationId xmlns:a16="http://schemas.microsoft.com/office/drawing/2014/main" id="{F657A9AD-66CD-4641-A65A-C9ECD54D17CC}"/>
              </a:ext>
            </a:extLst>
          </p:cNvPr>
          <p:cNvCxnSpPr>
            <a:stCxn id="148" idx="0"/>
            <a:endCxn id="215" idx="2"/>
          </p:cNvCxnSpPr>
          <p:nvPr/>
        </p:nvCxnSpPr>
        <p:spPr>
          <a:xfrm flipH="1" flipV="1">
            <a:off x="7510462" y="4955438"/>
            <a:ext cx="4765" cy="54423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6" name="连接符: 肘形 155">
            <a:extLst>
              <a:ext uri="{FF2B5EF4-FFF2-40B4-BE49-F238E27FC236}">
                <a16:creationId xmlns:a16="http://schemas.microsoft.com/office/drawing/2014/main" id="{4C8D2700-51CC-4EAD-966B-DA31B5BAB9C5}"/>
              </a:ext>
            </a:extLst>
          </p:cNvPr>
          <p:cNvCxnSpPr>
            <a:cxnSpLocks/>
            <a:stCxn id="147" idx="3"/>
            <a:endCxn id="215" idx="1"/>
          </p:cNvCxnSpPr>
          <p:nvPr/>
        </p:nvCxnSpPr>
        <p:spPr>
          <a:xfrm flipV="1">
            <a:off x="5115069" y="4671231"/>
            <a:ext cx="1844344" cy="148734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31" name="连接符: 肘形 230">
            <a:extLst>
              <a:ext uri="{FF2B5EF4-FFF2-40B4-BE49-F238E27FC236}">
                <a16:creationId xmlns:a16="http://schemas.microsoft.com/office/drawing/2014/main" id="{6158C2E8-6556-4A3C-8E9F-0D2E0872BE00}"/>
              </a:ext>
            </a:extLst>
          </p:cNvPr>
          <p:cNvCxnSpPr/>
          <p:nvPr/>
        </p:nvCxnSpPr>
        <p:spPr>
          <a:xfrm rot="5400000" flipH="1" flipV="1">
            <a:off x="5663948" y="3375767"/>
            <a:ext cx="1677090" cy="913838"/>
          </a:xfrm>
          <a:prstGeom prst="bentConnector3">
            <a:avLst>
              <a:gd name="adj1" fmla="val 99713"/>
            </a:avLst>
          </a:prstGeom>
          <a:ln w="28575">
            <a:tailEnd type="triangle"/>
          </a:ln>
        </p:spPr>
        <p:style>
          <a:lnRef idx="1">
            <a:schemeClr val="dk1"/>
          </a:lnRef>
          <a:fillRef idx="0">
            <a:schemeClr val="dk1"/>
          </a:fillRef>
          <a:effectRef idx="0">
            <a:schemeClr val="dk1"/>
          </a:effectRef>
          <a:fontRef idx="minor">
            <a:schemeClr val="tx1"/>
          </a:fontRef>
        </p:style>
      </p:cxnSp>
      <p:sp>
        <p:nvSpPr>
          <p:cNvPr id="238" name="流程图: 或者 237">
            <a:extLst>
              <a:ext uri="{FF2B5EF4-FFF2-40B4-BE49-F238E27FC236}">
                <a16:creationId xmlns:a16="http://schemas.microsoft.com/office/drawing/2014/main" id="{F0B1A407-9038-47A4-A281-93F644DAB156}"/>
              </a:ext>
            </a:extLst>
          </p:cNvPr>
          <p:cNvSpPr/>
          <p:nvPr/>
        </p:nvSpPr>
        <p:spPr>
          <a:xfrm>
            <a:off x="5634600" y="1775012"/>
            <a:ext cx="478492" cy="493059"/>
          </a:xfrm>
          <a:prstGeom prst="flowChar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连接符: 肘形 239">
            <a:extLst>
              <a:ext uri="{FF2B5EF4-FFF2-40B4-BE49-F238E27FC236}">
                <a16:creationId xmlns:a16="http://schemas.microsoft.com/office/drawing/2014/main" id="{A972E0A2-930B-4018-ABB4-45C0612A2428}"/>
              </a:ext>
            </a:extLst>
          </p:cNvPr>
          <p:cNvCxnSpPr>
            <a:cxnSpLocks/>
            <a:stCxn id="141" idx="0"/>
            <a:endCxn id="238" idx="2"/>
          </p:cNvCxnSpPr>
          <p:nvPr/>
        </p:nvCxnSpPr>
        <p:spPr>
          <a:xfrm rot="5400000" flipH="1" flipV="1">
            <a:off x="4561740" y="1626571"/>
            <a:ext cx="677888" cy="1467831"/>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42" name="连接符: 肘形 241">
            <a:extLst>
              <a:ext uri="{FF2B5EF4-FFF2-40B4-BE49-F238E27FC236}">
                <a16:creationId xmlns:a16="http://schemas.microsoft.com/office/drawing/2014/main" id="{E7C67C0B-1502-41F4-9339-ACB5C3551406}"/>
              </a:ext>
            </a:extLst>
          </p:cNvPr>
          <p:cNvCxnSpPr>
            <a:cxnSpLocks/>
            <a:stCxn id="217" idx="0"/>
            <a:endCxn id="238" idx="6"/>
          </p:cNvCxnSpPr>
          <p:nvPr/>
        </p:nvCxnSpPr>
        <p:spPr>
          <a:xfrm rot="16200000" flipV="1">
            <a:off x="6472834" y="1661800"/>
            <a:ext cx="677888" cy="1397371"/>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255" name="矩形 254">
            <a:extLst>
              <a:ext uri="{FF2B5EF4-FFF2-40B4-BE49-F238E27FC236}">
                <a16:creationId xmlns:a16="http://schemas.microsoft.com/office/drawing/2014/main" id="{CCFD077E-A871-481B-8631-3D03D5FFF263}"/>
              </a:ext>
            </a:extLst>
          </p:cNvPr>
          <p:cNvSpPr/>
          <p:nvPr/>
        </p:nvSpPr>
        <p:spPr>
          <a:xfrm>
            <a:off x="1867987" y="6036789"/>
            <a:ext cx="1288293" cy="32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Times New Roman" panose="02020603050405020304" pitchFamily="18" charset="0"/>
                <a:cs typeface="Times New Roman" panose="02020603050405020304" pitchFamily="18" charset="0"/>
              </a:rPr>
              <a:t>时间维度特征</a:t>
            </a:r>
          </a:p>
        </p:txBody>
      </p:sp>
      <p:sp>
        <p:nvSpPr>
          <p:cNvPr id="256" name="矩形 255">
            <a:extLst>
              <a:ext uri="{FF2B5EF4-FFF2-40B4-BE49-F238E27FC236}">
                <a16:creationId xmlns:a16="http://schemas.microsoft.com/office/drawing/2014/main" id="{901E78A7-DF5C-4D88-8122-19BE8E9BEB41}"/>
              </a:ext>
            </a:extLst>
          </p:cNvPr>
          <p:cNvSpPr/>
          <p:nvPr/>
        </p:nvSpPr>
        <p:spPr>
          <a:xfrm>
            <a:off x="8483413" y="6093804"/>
            <a:ext cx="1288293" cy="32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Times New Roman" panose="02020603050405020304" pitchFamily="18" charset="0"/>
                <a:cs typeface="Times New Roman" panose="02020603050405020304" pitchFamily="18" charset="0"/>
              </a:rPr>
              <a:t>空间维度特征</a:t>
            </a:r>
          </a:p>
        </p:txBody>
      </p:sp>
      <p:sp>
        <p:nvSpPr>
          <p:cNvPr id="257" name="矩形 256">
            <a:extLst>
              <a:ext uri="{FF2B5EF4-FFF2-40B4-BE49-F238E27FC236}">
                <a16:creationId xmlns:a16="http://schemas.microsoft.com/office/drawing/2014/main" id="{9654792F-8C52-4142-86FE-F121416C1902}"/>
              </a:ext>
            </a:extLst>
          </p:cNvPr>
          <p:cNvSpPr/>
          <p:nvPr/>
        </p:nvSpPr>
        <p:spPr>
          <a:xfrm>
            <a:off x="5108908" y="2288761"/>
            <a:ext cx="1472570" cy="32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Times New Roman" panose="02020603050405020304" pitchFamily="18" charset="0"/>
                <a:cs typeface="Times New Roman" panose="02020603050405020304" pitchFamily="18" charset="0"/>
              </a:rPr>
              <a:t>矩阵加法</a:t>
            </a:r>
          </a:p>
        </p:txBody>
      </p:sp>
      <p:cxnSp>
        <p:nvCxnSpPr>
          <p:cNvPr id="259" name="直接箭头连接符 258">
            <a:extLst>
              <a:ext uri="{FF2B5EF4-FFF2-40B4-BE49-F238E27FC236}">
                <a16:creationId xmlns:a16="http://schemas.microsoft.com/office/drawing/2014/main" id="{F1FEF567-DEA4-4114-8D5F-2FB99122AB8A}"/>
              </a:ext>
            </a:extLst>
          </p:cNvPr>
          <p:cNvCxnSpPr>
            <a:stCxn id="238" idx="0"/>
          </p:cNvCxnSpPr>
          <p:nvPr/>
        </p:nvCxnSpPr>
        <p:spPr>
          <a:xfrm flipV="1">
            <a:off x="5873846" y="1369361"/>
            <a:ext cx="0" cy="40565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60" name="矩形 259">
            <a:extLst>
              <a:ext uri="{FF2B5EF4-FFF2-40B4-BE49-F238E27FC236}">
                <a16:creationId xmlns:a16="http://schemas.microsoft.com/office/drawing/2014/main" id="{895189B8-BFF5-429B-8124-90AD007BEC78}"/>
              </a:ext>
            </a:extLst>
          </p:cNvPr>
          <p:cNvSpPr/>
          <p:nvPr/>
        </p:nvSpPr>
        <p:spPr>
          <a:xfrm>
            <a:off x="6902454" y="809089"/>
            <a:ext cx="1288293" cy="32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Times New Roman" panose="02020603050405020304" pitchFamily="18" charset="0"/>
                <a:cs typeface="Times New Roman" panose="02020603050405020304" pitchFamily="18" charset="0"/>
              </a:rPr>
              <a:t>输出特征</a:t>
            </a:r>
          </a:p>
        </p:txBody>
      </p:sp>
    </p:spTree>
    <p:extLst>
      <p:ext uri="{BB962C8B-B14F-4D97-AF65-F5344CB8AC3E}">
        <p14:creationId xmlns:p14="http://schemas.microsoft.com/office/powerpoint/2010/main" val="128297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DB62AE-90E9-4C98-BFD6-28F661806CFA}"/>
              </a:ext>
            </a:extLst>
          </p:cNvPr>
          <p:cNvPicPr>
            <a:picLocks noChangeAspect="1"/>
          </p:cNvPicPr>
          <p:nvPr/>
        </p:nvPicPr>
        <p:blipFill>
          <a:blip r:embed="rId2"/>
          <a:stretch>
            <a:fillRect/>
          </a:stretch>
        </p:blipFill>
        <p:spPr>
          <a:xfrm>
            <a:off x="1142726" y="990049"/>
            <a:ext cx="8703237" cy="3459172"/>
          </a:xfrm>
          <a:prstGeom prst="rect">
            <a:avLst/>
          </a:prstGeom>
        </p:spPr>
      </p:pic>
    </p:spTree>
    <p:extLst>
      <p:ext uri="{BB962C8B-B14F-4D97-AF65-F5344CB8AC3E}">
        <p14:creationId xmlns:p14="http://schemas.microsoft.com/office/powerpoint/2010/main" val="391023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374900" y="1139190"/>
            <a:ext cx="5250815" cy="269240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4689475"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4689475" y="26111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4689475" y="28301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3185795" y="1211580"/>
            <a:ext cx="344043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Input Multivariate Time Series</a:t>
            </a:r>
          </a:p>
        </p:txBody>
      </p:sp>
      <p:sp>
        <p:nvSpPr>
          <p:cNvPr id="18" name="文本框 17"/>
          <p:cNvSpPr txBox="1"/>
          <p:nvPr/>
        </p:nvSpPr>
        <p:spPr>
          <a:xfrm>
            <a:off x="3501390" y="1541780"/>
            <a:ext cx="176339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3501390" y="20580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3501390" y="22561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3501390" y="3018155"/>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501390" y="24618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4157980"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4157980" y="2531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4157980" y="26866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2708910" y="475996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2193925" y="523621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2527935" y="572770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3004820" y="534035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2348230" y="492125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2359025" y="541147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a:endCxn id="22" idx="0"/>
          </p:cNvCxnSpPr>
          <p:nvPr/>
        </p:nvCxnSpPr>
        <p:spPr>
          <a:xfrm flipH="1">
            <a:off x="2618740" y="495808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2863215" y="492125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2699385" y="550164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1249045" y="6184265"/>
            <a:ext cx="281686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7190740" y="507555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6626225" y="457136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6626225" y="556323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7880985" y="507555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6780530" y="473265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stCxn id="32" idx="6"/>
            <a:endCxn id="30" idx="4"/>
          </p:cNvCxnSpPr>
          <p:nvPr/>
        </p:nvCxnSpPr>
        <p:spPr>
          <a:xfrm flipV="1">
            <a:off x="6807200" y="526415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a:endCxn id="32" idx="2"/>
          </p:cNvCxnSpPr>
          <p:nvPr/>
        </p:nvCxnSpPr>
        <p:spPr>
          <a:xfrm flipV="1">
            <a:off x="5920740" y="5657850"/>
            <a:ext cx="705485" cy="2794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6494145" y="517906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1" name="直接箭头连接符 40"/>
          <p:cNvCxnSpPr/>
          <p:nvPr/>
        </p:nvCxnSpPr>
        <p:spPr>
          <a:xfrm flipV="1">
            <a:off x="5929630" y="466090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7371715" y="517017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7281545" y="507555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5372100" y="6179185"/>
            <a:ext cx="372173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Attention-Based Features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46847" y="1264026"/>
            <a:ext cx="9644715" cy="3800422"/>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charset="-122"/>
                <a:sym typeface="+mn-ea"/>
              </a:rPr>
              <a:t>Spatial Features</a:t>
            </a:r>
            <a:endParaRPr lang="zh-CN" altLang="en-US" dirty="0"/>
          </a:p>
        </p:txBody>
      </p:sp>
      <p:sp>
        <p:nvSpPr>
          <p:cNvPr id="17" name="文本框 16"/>
          <p:cNvSpPr txBox="1"/>
          <p:nvPr/>
        </p:nvSpPr>
        <p:spPr>
          <a:xfrm>
            <a:off x="2961388" y="4479672"/>
            <a:ext cx="5943039"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空间维度特征学习模块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546847" y="4293825"/>
            <a:ext cx="2740728"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全局静态图结构</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0" name="椭圆 19"/>
          <p:cNvSpPr/>
          <p:nvPr/>
        </p:nvSpPr>
        <p:spPr>
          <a:xfrm>
            <a:off x="3785422" y="181109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270437" y="228734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3604447" y="277883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081332" y="239148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3424742" y="1972385"/>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3435537" y="2462605"/>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3695252" y="2009215"/>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3939727" y="1972385"/>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3775897" y="2552775"/>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866604" y="1439452"/>
            <a:ext cx="1747243"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输入</a:t>
            </a:r>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维时间序列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0" name="椭圆 29"/>
          <p:cNvSpPr/>
          <p:nvPr/>
        </p:nvSpPr>
        <p:spPr>
          <a:xfrm>
            <a:off x="7109664" y="1871409"/>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6545149" y="1367219"/>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6545149" y="2359089"/>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7799909" y="1871409"/>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6699454" y="1528509"/>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6726124" y="2060004"/>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6413069" y="1974914"/>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7290639" y="1966024"/>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7200469" y="1871409"/>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7466575" y="1267772"/>
            <a:ext cx="2351554"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图注意力网络</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8" name="直接箭头连接符 7"/>
          <p:cNvCxnSpPr>
            <a:cxnSpLocks/>
          </p:cNvCxnSpPr>
          <p:nvPr/>
        </p:nvCxnSpPr>
        <p:spPr>
          <a:xfrm>
            <a:off x="655507" y="2384500"/>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4550204" y="2818779"/>
            <a:ext cx="2001357"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图节点特征</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1" name="直接箭头连接符 50"/>
          <p:cNvCxnSpPr/>
          <p:nvPr/>
        </p:nvCxnSpPr>
        <p:spPr>
          <a:xfrm flipV="1">
            <a:off x="5843474" y="2471484"/>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5843474" y="1461834"/>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8" name="文本框 57"/>
          <p:cNvSpPr txBox="1"/>
          <p:nvPr/>
        </p:nvSpPr>
        <p:spPr>
          <a:xfrm>
            <a:off x="3335528" y="3623773"/>
            <a:ext cx="13301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图融合</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9" name="直接箭头连接符 58"/>
          <p:cNvCxnSpPr>
            <a:cxnSpLocks/>
          </p:cNvCxnSpPr>
          <p:nvPr/>
        </p:nvCxnSpPr>
        <p:spPr>
          <a:xfrm>
            <a:off x="7890396" y="2201650"/>
            <a:ext cx="2272928" cy="536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7861230" y="2318470"/>
            <a:ext cx="2370495"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空间维度特征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3" name="文本框 52">
            <a:extLst>
              <a:ext uri="{FF2B5EF4-FFF2-40B4-BE49-F238E27FC236}">
                <a16:creationId xmlns:a16="http://schemas.microsoft.com/office/drawing/2014/main" id="{06E0CC48-D713-4C7D-A452-1DF7AEC72D4D}"/>
              </a:ext>
            </a:extLst>
          </p:cNvPr>
          <p:cNvSpPr txBox="1"/>
          <p:nvPr/>
        </p:nvSpPr>
        <p:spPr>
          <a:xfrm>
            <a:off x="2653386" y="1312437"/>
            <a:ext cx="2706650"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局部动态图结构</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54" name="椭圆 53">
            <a:extLst>
              <a:ext uri="{FF2B5EF4-FFF2-40B4-BE49-F238E27FC236}">
                <a16:creationId xmlns:a16="http://schemas.microsoft.com/office/drawing/2014/main" id="{C3B5035E-3BB8-40B6-9203-E5D98C12E956}"/>
              </a:ext>
            </a:extLst>
          </p:cNvPr>
          <p:cNvSpPr/>
          <p:nvPr/>
        </p:nvSpPr>
        <p:spPr>
          <a:xfrm>
            <a:off x="1778268" y="3085349"/>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737F4B3D-58E3-4F3D-ADA4-3B30E582DFAC}"/>
              </a:ext>
            </a:extLst>
          </p:cNvPr>
          <p:cNvSpPr/>
          <p:nvPr/>
        </p:nvSpPr>
        <p:spPr>
          <a:xfrm>
            <a:off x="1263283" y="3561599"/>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D8620C71-4A1F-4445-8E8F-E8743390A3DD}"/>
              </a:ext>
            </a:extLst>
          </p:cNvPr>
          <p:cNvSpPr/>
          <p:nvPr/>
        </p:nvSpPr>
        <p:spPr>
          <a:xfrm>
            <a:off x="1597293" y="4053089"/>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A3A7B75-10B1-4FA7-93CB-5753A71AE443}"/>
              </a:ext>
            </a:extLst>
          </p:cNvPr>
          <p:cNvSpPr/>
          <p:nvPr/>
        </p:nvSpPr>
        <p:spPr>
          <a:xfrm>
            <a:off x="2074178" y="3665739"/>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63" name="直接连接符 62">
            <a:extLst>
              <a:ext uri="{FF2B5EF4-FFF2-40B4-BE49-F238E27FC236}">
                <a16:creationId xmlns:a16="http://schemas.microsoft.com/office/drawing/2014/main" id="{0C408189-871B-4317-988A-33F271026A0E}"/>
              </a:ext>
            </a:extLst>
          </p:cNvPr>
          <p:cNvCxnSpPr>
            <a:stCxn id="54" idx="3"/>
            <a:endCxn id="55" idx="7"/>
          </p:cNvCxnSpPr>
          <p:nvPr/>
        </p:nvCxnSpPr>
        <p:spPr>
          <a:xfrm flipH="1">
            <a:off x="1417588" y="3246639"/>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4" name="直接连接符 63">
            <a:extLst>
              <a:ext uri="{FF2B5EF4-FFF2-40B4-BE49-F238E27FC236}">
                <a16:creationId xmlns:a16="http://schemas.microsoft.com/office/drawing/2014/main" id="{66B43E7A-A058-41B4-B35D-FF5561B48899}"/>
              </a:ext>
            </a:extLst>
          </p:cNvPr>
          <p:cNvCxnSpPr/>
          <p:nvPr/>
        </p:nvCxnSpPr>
        <p:spPr>
          <a:xfrm>
            <a:off x="1428383" y="3736859"/>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5" name="直接连接符 64">
            <a:extLst>
              <a:ext uri="{FF2B5EF4-FFF2-40B4-BE49-F238E27FC236}">
                <a16:creationId xmlns:a16="http://schemas.microsoft.com/office/drawing/2014/main" id="{A7E333DA-08A5-455D-BE76-E8E963B08C6F}"/>
              </a:ext>
            </a:extLst>
          </p:cNvPr>
          <p:cNvCxnSpPr/>
          <p:nvPr/>
        </p:nvCxnSpPr>
        <p:spPr>
          <a:xfrm flipH="1">
            <a:off x="1688098" y="3283469"/>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6" name="直接连接符 65">
            <a:extLst>
              <a:ext uri="{FF2B5EF4-FFF2-40B4-BE49-F238E27FC236}">
                <a16:creationId xmlns:a16="http://schemas.microsoft.com/office/drawing/2014/main" id="{F72F8002-72DE-4371-9D34-CCC23CC0EDB7}"/>
              </a:ext>
            </a:extLst>
          </p:cNvPr>
          <p:cNvCxnSpPr>
            <a:stCxn id="54" idx="5"/>
          </p:cNvCxnSpPr>
          <p:nvPr/>
        </p:nvCxnSpPr>
        <p:spPr>
          <a:xfrm>
            <a:off x="1932573" y="3246639"/>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7" name="直接连接符 66">
            <a:extLst>
              <a:ext uri="{FF2B5EF4-FFF2-40B4-BE49-F238E27FC236}">
                <a16:creationId xmlns:a16="http://schemas.microsoft.com/office/drawing/2014/main" id="{55EF326B-9F35-4CB3-988E-DA97C835EA59}"/>
              </a:ext>
            </a:extLst>
          </p:cNvPr>
          <p:cNvCxnSpPr>
            <a:endCxn id="62" idx="3"/>
          </p:cNvCxnSpPr>
          <p:nvPr/>
        </p:nvCxnSpPr>
        <p:spPr>
          <a:xfrm flipV="1">
            <a:off x="1768743" y="3827029"/>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8" name="直接箭头连接符 67">
            <a:extLst>
              <a:ext uri="{FF2B5EF4-FFF2-40B4-BE49-F238E27FC236}">
                <a16:creationId xmlns:a16="http://schemas.microsoft.com/office/drawing/2014/main" id="{DEC6435F-2DE3-4994-B2E2-C7D3B5BFA782}"/>
              </a:ext>
            </a:extLst>
          </p:cNvPr>
          <p:cNvCxnSpPr>
            <a:cxnSpLocks/>
          </p:cNvCxnSpPr>
          <p:nvPr/>
        </p:nvCxnSpPr>
        <p:spPr>
          <a:xfrm>
            <a:off x="4027674" y="2735742"/>
            <a:ext cx="0" cy="836764"/>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9" name="直接箭头连接符 68">
            <a:extLst>
              <a:ext uri="{FF2B5EF4-FFF2-40B4-BE49-F238E27FC236}">
                <a16:creationId xmlns:a16="http://schemas.microsoft.com/office/drawing/2014/main" id="{29356E4A-EA49-4A66-8A7A-C9B82FEBD108}"/>
              </a:ext>
            </a:extLst>
          </p:cNvPr>
          <p:cNvCxnSpPr>
            <a:cxnSpLocks/>
          </p:cNvCxnSpPr>
          <p:nvPr/>
        </p:nvCxnSpPr>
        <p:spPr>
          <a:xfrm>
            <a:off x="2334813" y="3854334"/>
            <a:ext cx="100071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70" name="直接箭头连接符 69">
            <a:extLst>
              <a:ext uri="{FF2B5EF4-FFF2-40B4-BE49-F238E27FC236}">
                <a16:creationId xmlns:a16="http://schemas.microsoft.com/office/drawing/2014/main" id="{53B9B325-C160-4128-B5F9-3F83420A8884}"/>
              </a:ext>
            </a:extLst>
          </p:cNvPr>
          <p:cNvCxnSpPr>
            <a:cxnSpLocks/>
          </p:cNvCxnSpPr>
          <p:nvPr/>
        </p:nvCxnSpPr>
        <p:spPr>
          <a:xfrm>
            <a:off x="1838985" y="2446705"/>
            <a:ext cx="0" cy="52072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71" name="文本框 70">
            <a:extLst>
              <a:ext uri="{FF2B5EF4-FFF2-40B4-BE49-F238E27FC236}">
                <a16:creationId xmlns:a16="http://schemas.microsoft.com/office/drawing/2014/main" id="{87D260E7-3418-4288-AFC8-128FB3720724}"/>
              </a:ext>
            </a:extLst>
          </p:cNvPr>
          <p:cNvSpPr txBox="1"/>
          <p:nvPr/>
        </p:nvSpPr>
        <p:spPr>
          <a:xfrm>
            <a:off x="5804345" y="3382659"/>
            <a:ext cx="1330122" cy="954107"/>
          </a:xfrm>
          <a:prstGeom prst="rect">
            <a:avLst/>
          </a:prstGeom>
          <a:solidFill>
            <a:srgbClr val="FFFF00"/>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图神经网络</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72" name="直接箭头连接符 71">
            <a:extLst>
              <a:ext uri="{FF2B5EF4-FFF2-40B4-BE49-F238E27FC236}">
                <a16:creationId xmlns:a16="http://schemas.microsoft.com/office/drawing/2014/main" id="{4DCECE0C-EC61-4705-9DA5-BE204D418ADA}"/>
              </a:ext>
            </a:extLst>
          </p:cNvPr>
          <p:cNvCxnSpPr>
            <a:cxnSpLocks/>
          </p:cNvCxnSpPr>
          <p:nvPr/>
        </p:nvCxnSpPr>
        <p:spPr>
          <a:xfrm>
            <a:off x="4696254" y="3844950"/>
            <a:ext cx="1100471" cy="9384"/>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74" name="直接箭头连接符 73">
            <a:extLst>
              <a:ext uri="{FF2B5EF4-FFF2-40B4-BE49-F238E27FC236}">
                <a16:creationId xmlns:a16="http://schemas.microsoft.com/office/drawing/2014/main" id="{26A2CE41-C428-4AC4-83B9-FD18A873C694}"/>
              </a:ext>
            </a:extLst>
          </p:cNvPr>
          <p:cNvCxnSpPr>
            <a:cxnSpLocks/>
          </p:cNvCxnSpPr>
          <p:nvPr/>
        </p:nvCxnSpPr>
        <p:spPr>
          <a:xfrm flipV="1">
            <a:off x="6551561" y="2568779"/>
            <a:ext cx="18072" cy="741948"/>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形 14">
            <a:extLst>
              <a:ext uri="{FF2B5EF4-FFF2-40B4-BE49-F238E27FC236}">
                <a16:creationId xmlns:a16="http://schemas.microsoft.com/office/drawing/2014/main" id="{9C7E463C-4738-435C-8127-92894FB7E63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2527454"/>
            <a:ext cx="3334870" cy="1645690"/>
          </a:xfrm>
          <a:prstGeom prst="rect">
            <a:avLst/>
          </a:prstGeom>
        </p:spPr>
      </p:pic>
      <p:pic>
        <p:nvPicPr>
          <p:cNvPr id="17" name="图形 16">
            <a:extLst>
              <a:ext uri="{FF2B5EF4-FFF2-40B4-BE49-F238E27FC236}">
                <a16:creationId xmlns:a16="http://schemas.microsoft.com/office/drawing/2014/main" id="{0DAC94B0-F0AD-40AA-B566-BF29DEFFA8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9931" y="1273170"/>
            <a:ext cx="2712022" cy="2508568"/>
          </a:xfrm>
          <a:prstGeom prst="rect">
            <a:avLst/>
          </a:prstGeom>
        </p:spPr>
      </p:pic>
      <p:pic>
        <p:nvPicPr>
          <p:cNvPr id="3" name="图形 2">
            <a:extLst>
              <a:ext uri="{FF2B5EF4-FFF2-40B4-BE49-F238E27FC236}">
                <a16:creationId xmlns:a16="http://schemas.microsoft.com/office/drawing/2014/main" id="{D0403BF8-5AD9-446D-8B8F-2A1F12D2C95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929041"/>
            <a:ext cx="12192000" cy="4999917"/>
          </a:xfrm>
          <a:prstGeom prst="rect">
            <a:avLst/>
          </a:prstGeom>
        </p:spPr>
      </p:pic>
    </p:spTree>
    <p:extLst>
      <p:ext uri="{BB962C8B-B14F-4D97-AF65-F5344CB8AC3E}">
        <p14:creationId xmlns:p14="http://schemas.microsoft.com/office/powerpoint/2010/main" val="995155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AD9F7E9-06F2-4C69-A05E-9DC9DA918BD5}"/>
              </a:ext>
            </a:extLst>
          </p:cNvPr>
          <p:cNvPicPr>
            <a:picLocks noChangeAspect="1"/>
          </p:cNvPicPr>
          <p:nvPr/>
        </p:nvPicPr>
        <p:blipFill>
          <a:blip r:embed="rId2"/>
          <a:stretch>
            <a:fillRect/>
          </a:stretch>
        </p:blipFill>
        <p:spPr>
          <a:xfrm>
            <a:off x="2608074" y="2991656"/>
            <a:ext cx="7154492" cy="3055440"/>
          </a:xfrm>
          <a:prstGeom prst="rect">
            <a:avLst/>
          </a:prstGeom>
        </p:spPr>
      </p:pic>
    </p:spTree>
    <p:extLst>
      <p:ext uri="{BB962C8B-B14F-4D97-AF65-F5344CB8AC3E}">
        <p14:creationId xmlns:p14="http://schemas.microsoft.com/office/powerpoint/2010/main" val="591070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10615" y="527685"/>
            <a:ext cx="10814050" cy="527304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Arial" panose="020B0604020202020204" pitchFamily="34" charset="0"/>
                <a:ea typeface="微软雅黑" panose="020B0503020204020204" charset="-122"/>
                <a:sym typeface="+mn-ea"/>
              </a:rPr>
              <a:t>Spatial Features</a:t>
            </a:r>
            <a:endParaRPr lang="zh-CN" altLang="en-US"/>
          </a:p>
        </p:txBody>
      </p:sp>
      <p:sp>
        <p:nvSpPr>
          <p:cNvPr id="13" name="文本框 12"/>
          <p:cNvSpPr txBox="1"/>
          <p:nvPr/>
        </p:nvSpPr>
        <p:spPr>
          <a:xfrm>
            <a:off x="2868930"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2868930" y="37795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2868930" y="39985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4779010" y="5078730"/>
            <a:ext cx="4175760" cy="39878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2000" b="1">
                <a:latin typeface="Arial" panose="020B0604020202020204" pitchFamily="34" charset="0"/>
                <a:ea typeface="微软雅黑" panose="020B0503020204020204" charset="-122"/>
              </a:rPr>
              <a:t>Spatial Features Exactor Module</a:t>
            </a:r>
          </a:p>
        </p:txBody>
      </p:sp>
      <p:sp>
        <p:nvSpPr>
          <p:cNvPr id="18" name="文本框 17"/>
          <p:cNvSpPr txBox="1"/>
          <p:nvPr/>
        </p:nvSpPr>
        <p:spPr>
          <a:xfrm>
            <a:off x="1597025" y="4653915"/>
            <a:ext cx="176339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1680845" y="32264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1680845" y="34245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680845" y="4168140"/>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1680845" y="36302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2337435"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2337435" y="3699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2337435" y="38550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4448810" y="164973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933825" y="212598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4267835" y="261747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744720" y="223012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4088130" y="181102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4098925" y="230124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4358640" y="184785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4603115" y="181102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4439285" y="239141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3037840" y="1169670"/>
            <a:ext cx="281686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8529320" y="205041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7964805" y="154622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7964805" y="253809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9219565" y="205041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8119110" y="170751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8145780" y="223901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7832725" y="215392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8710295" y="214503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8620125" y="205041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7268210" y="1169670"/>
            <a:ext cx="278701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Attention Network</a:t>
            </a:r>
          </a:p>
        </p:txBody>
      </p:sp>
      <p:cxnSp>
        <p:nvCxnSpPr>
          <p:cNvPr id="8" name="直接箭头连接符 7"/>
          <p:cNvCxnSpPr/>
          <p:nvPr/>
        </p:nvCxnSpPr>
        <p:spPr>
          <a:xfrm>
            <a:off x="1318895" y="2223135"/>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 name="直接箭头连接符 9"/>
          <p:cNvCxnSpPr>
            <a:stCxn id="2" idx="0"/>
          </p:cNvCxnSpPr>
          <p:nvPr/>
        </p:nvCxnSpPr>
        <p:spPr>
          <a:xfrm flipV="1">
            <a:off x="2479040" y="2256790"/>
            <a:ext cx="9525" cy="96964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 name="直接箭头连接符 15"/>
          <p:cNvCxnSpPr/>
          <p:nvPr/>
        </p:nvCxnSpPr>
        <p:spPr>
          <a:xfrm>
            <a:off x="5048250" y="2208530"/>
            <a:ext cx="227965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6" name="直接箭头连接符 45"/>
          <p:cNvCxnSpPr/>
          <p:nvPr/>
        </p:nvCxnSpPr>
        <p:spPr>
          <a:xfrm>
            <a:off x="8786495" y="2434590"/>
            <a:ext cx="10160" cy="113792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5048250" y="2434590"/>
            <a:ext cx="242062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Learned Relations</a:t>
            </a:r>
          </a:p>
        </p:txBody>
      </p:sp>
      <p:sp>
        <p:nvSpPr>
          <p:cNvPr id="49" name="文本框 48"/>
          <p:cNvSpPr txBox="1"/>
          <p:nvPr/>
        </p:nvSpPr>
        <p:spPr>
          <a:xfrm>
            <a:off x="4533900" y="3997960"/>
            <a:ext cx="268668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Learned Embeddings</a:t>
            </a:r>
          </a:p>
        </p:txBody>
      </p:sp>
      <p:sp>
        <p:nvSpPr>
          <p:cNvPr id="50" name="文本框 49"/>
          <p:cNvSpPr txBox="1"/>
          <p:nvPr/>
        </p:nvSpPr>
        <p:spPr>
          <a:xfrm>
            <a:off x="8870315" y="2434590"/>
            <a:ext cx="1831975" cy="922020"/>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Graph Attention-Based Features</a:t>
            </a:r>
          </a:p>
        </p:txBody>
      </p:sp>
      <p:cxnSp>
        <p:nvCxnSpPr>
          <p:cNvPr id="51" name="直接箭头连接符 50"/>
          <p:cNvCxnSpPr/>
          <p:nvPr/>
        </p:nvCxnSpPr>
        <p:spPr>
          <a:xfrm flipV="1">
            <a:off x="7263130" y="265049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7263130" y="164084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6" name="直接连接符 55"/>
          <p:cNvCxnSpPr/>
          <p:nvPr/>
        </p:nvCxnSpPr>
        <p:spPr>
          <a:xfrm flipH="1">
            <a:off x="4333240" y="2908300"/>
            <a:ext cx="19050" cy="94488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57" name="直接箭头连接符 56"/>
          <p:cNvCxnSpPr/>
          <p:nvPr/>
        </p:nvCxnSpPr>
        <p:spPr>
          <a:xfrm flipV="1">
            <a:off x="4342765" y="3836670"/>
            <a:ext cx="3552190" cy="1841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58" name="文本框 57"/>
          <p:cNvSpPr txBox="1"/>
          <p:nvPr/>
        </p:nvSpPr>
        <p:spPr>
          <a:xfrm>
            <a:off x="7894955" y="3530600"/>
            <a:ext cx="1723390" cy="64516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element-wise multiply</a:t>
            </a:r>
          </a:p>
        </p:txBody>
      </p:sp>
      <p:cxnSp>
        <p:nvCxnSpPr>
          <p:cNvPr id="59" name="直接箭头连接符 58"/>
          <p:cNvCxnSpPr>
            <a:stCxn id="58" idx="3"/>
          </p:cNvCxnSpPr>
          <p:nvPr/>
        </p:nvCxnSpPr>
        <p:spPr>
          <a:xfrm flipV="1">
            <a:off x="9618345" y="3824605"/>
            <a:ext cx="2239010" cy="2857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9892665" y="3998595"/>
            <a:ext cx="185039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solidFill>
                  <a:schemeClr val="accent6"/>
                </a:solidFill>
                <a:latin typeface="Arial" panose="020B0604020202020204" pitchFamily="34" charset="0"/>
                <a:ea typeface="微软雅黑" panose="020B0503020204020204" charset="-122"/>
              </a:rPr>
              <a:t>Spatial Features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5531510" y="3163522"/>
            <a:ext cx="452368" cy="523220"/>
          </a:xfrm>
          <a:prstGeom prst="rect">
            <a:avLst/>
          </a:prstGeom>
          <a:noFill/>
        </p:spPr>
        <p:txBody>
          <a:bodyPr wrap="square" rtlCol="0" anchor="t">
            <a:spAutoFit/>
          </a:bodyPr>
          <a:lstStyle/>
          <a:p>
            <a:r>
              <a:rPr lang="zh-CN" altLang="en-US" sz="2800" dirty="0">
                <a:latin typeface="微软雅黑" panose="020B0503020204020204" charset="-122"/>
                <a:ea typeface="微软雅黑" panose="020B0503020204020204" charset="-122"/>
              </a:rPr>
              <a:t>⨁</a:t>
            </a:r>
          </a:p>
        </p:txBody>
      </p:sp>
      <p:sp>
        <p:nvSpPr>
          <p:cNvPr id="54" name="文本框 53"/>
          <p:cNvSpPr txBox="1"/>
          <p:nvPr/>
        </p:nvSpPr>
        <p:spPr>
          <a:xfrm>
            <a:off x="4273059" y="3209688"/>
            <a:ext cx="1311696" cy="430887"/>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200" b="1" dirty="0">
                <a:latin typeface="Times New Roman" panose="02020603050405020304" pitchFamily="18" charset="0"/>
                <a:ea typeface="微软雅黑" panose="020B0503020204020204" charset="-122"/>
                <a:cs typeface="Times New Roman" panose="02020603050405020304" pitchFamily="18" charset="0"/>
              </a:rPr>
              <a:t>特征拼接</a:t>
            </a:r>
            <a:endParaRPr lang="en-US" altLang="zh-CN" sz="2200" b="1"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16" name="连接符: 肘形 15">
            <a:extLst>
              <a:ext uri="{FF2B5EF4-FFF2-40B4-BE49-F238E27FC236}">
                <a16:creationId xmlns:a16="http://schemas.microsoft.com/office/drawing/2014/main" id="{B7BE1DE3-7802-40DF-9595-AF04235C6BF4}"/>
              </a:ext>
            </a:extLst>
          </p:cNvPr>
          <p:cNvCxnSpPr>
            <a:cxnSpLocks/>
          </p:cNvCxnSpPr>
          <p:nvPr/>
        </p:nvCxnSpPr>
        <p:spPr>
          <a:xfrm rot="5400000" flipH="1" flipV="1">
            <a:off x="1168106" y="1481987"/>
            <a:ext cx="1319572" cy="121339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3C013995-08CD-404F-9A56-37C83B373D93}"/>
              </a:ext>
            </a:extLst>
          </p:cNvPr>
          <p:cNvCxnSpPr>
            <a:cxnSpLocks/>
            <a:stCxn id="4" idx="2"/>
          </p:cNvCxnSpPr>
          <p:nvPr/>
        </p:nvCxnSpPr>
        <p:spPr>
          <a:xfrm rot="16200000" flipH="1">
            <a:off x="1041447" y="4074117"/>
            <a:ext cx="1580594" cy="1205686"/>
          </a:xfrm>
          <a:prstGeom prst="bentConnector3">
            <a:avLst>
              <a:gd name="adj1" fmla="val 9991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4B27A7A-0A24-4446-BF7F-C0D20E9D5412}"/>
              </a:ext>
            </a:extLst>
          </p:cNvPr>
          <p:cNvCxnSpPr>
            <a:cxnSpLocks/>
          </p:cNvCxnSpPr>
          <p:nvPr/>
        </p:nvCxnSpPr>
        <p:spPr>
          <a:xfrm>
            <a:off x="5771741" y="2700576"/>
            <a:ext cx="0" cy="58861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96E43A7-ADE8-4939-A794-EBC46E9A4A9B}"/>
              </a:ext>
            </a:extLst>
          </p:cNvPr>
          <p:cNvCxnSpPr>
            <a:cxnSpLocks/>
          </p:cNvCxnSpPr>
          <p:nvPr/>
        </p:nvCxnSpPr>
        <p:spPr>
          <a:xfrm flipV="1">
            <a:off x="5784316" y="3609668"/>
            <a:ext cx="0" cy="4591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63BB3B5-4166-44BB-991D-2C077F39D665}"/>
              </a:ext>
            </a:extLst>
          </p:cNvPr>
          <p:cNvCxnSpPr>
            <a:cxnSpLocks/>
          </p:cNvCxnSpPr>
          <p:nvPr/>
        </p:nvCxnSpPr>
        <p:spPr>
          <a:xfrm>
            <a:off x="5983878" y="3425132"/>
            <a:ext cx="32455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 name="图形 3">
            <a:extLst>
              <a:ext uri="{FF2B5EF4-FFF2-40B4-BE49-F238E27FC236}">
                <a16:creationId xmlns:a16="http://schemas.microsoft.com/office/drawing/2014/main" id="{686602D5-353A-40F4-B15B-84F3CD5155E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6" y="2650988"/>
            <a:ext cx="2562434" cy="1235675"/>
          </a:xfrm>
          <a:prstGeom prst="rect">
            <a:avLst/>
          </a:prstGeom>
        </p:spPr>
      </p:pic>
      <p:pic>
        <p:nvPicPr>
          <p:cNvPr id="6" name="图形 5">
            <a:extLst>
              <a:ext uri="{FF2B5EF4-FFF2-40B4-BE49-F238E27FC236}">
                <a16:creationId xmlns:a16="http://schemas.microsoft.com/office/drawing/2014/main" id="{1CBCF109-4D07-434E-8E73-D68DDC40C5E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33605" y="2285889"/>
            <a:ext cx="2392230" cy="2212767"/>
          </a:xfrm>
          <a:prstGeom prst="rect">
            <a:avLst/>
          </a:prstGeom>
        </p:spPr>
      </p:pic>
      <p:pic>
        <p:nvPicPr>
          <p:cNvPr id="26" name="图形 25">
            <a:extLst>
              <a:ext uri="{FF2B5EF4-FFF2-40B4-BE49-F238E27FC236}">
                <a16:creationId xmlns:a16="http://schemas.microsoft.com/office/drawing/2014/main" id="{583093AC-A148-4FF4-B18D-83CDA125843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35531" y="4104670"/>
            <a:ext cx="6898072" cy="2741518"/>
          </a:xfrm>
          <a:prstGeom prst="rect">
            <a:avLst/>
          </a:prstGeom>
        </p:spPr>
      </p:pic>
      <p:pic>
        <p:nvPicPr>
          <p:cNvPr id="13" name="图形 12">
            <a:extLst>
              <a:ext uri="{FF2B5EF4-FFF2-40B4-BE49-F238E27FC236}">
                <a16:creationId xmlns:a16="http://schemas.microsoft.com/office/drawing/2014/main" id="{B458D9CD-2117-4828-A38B-5F7134FE054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48397" y="175044"/>
            <a:ext cx="6818594" cy="279629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a:extLst>
              <a:ext uri="{FF2B5EF4-FFF2-40B4-BE49-F238E27FC236}">
                <a16:creationId xmlns:a16="http://schemas.microsoft.com/office/drawing/2014/main" id="{6FC93556-1A7D-4511-B973-A1EA486F0D5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743" y="433035"/>
            <a:ext cx="9299178" cy="5349200"/>
          </a:xfrm>
          <a:prstGeom prst="rect">
            <a:avLst/>
          </a:prstGeom>
        </p:spPr>
      </p:pic>
    </p:spTree>
    <p:extLst>
      <p:ext uri="{BB962C8B-B14F-4D97-AF65-F5344CB8AC3E}">
        <p14:creationId xmlns:p14="http://schemas.microsoft.com/office/powerpoint/2010/main" val="435150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DAD555-CEE9-444B-9307-E86C425EA6CD}"/>
              </a:ext>
            </a:extLst>
          </p:cNvPr>
          <p:cNvPicPr>
            <a:picLocks noChangeAspect="1"/>
          </p:cNvPicPr>
          <p:nvPr/>
        </p:nvPicPr>
        <p:blipFill>
          <a:blip r:embed="rId2"/>
          <a:stretch>
            <a:fillRect/>
          </a:stretch>
        </p:blipFill>
        <p:spPr>
          <a:xfrm>
            <a:off x="1290403" y="560183"/>
            <a:ext cx="9261056" cy="5209938"/>
          </a:xfrm>
          <a:prstGeom prst="rect">
            <a:avLst/>
          </a:prstGeom>
        </p:spPr>
      </p:pic>
    </p:spTree>
    <p:extLst>
      <p:ext uri="{BB962C8B-B14F-4D97-AF65-F5344CB8AC3E}">
        <p14:creationId xmlns:p14="http://schemas.microsoft.com/office/powerpoint/2010/main" val="441951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801370" y="297878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2264410" y="48920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4636135" y="5602605"/>
            <a:ext cx="306006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4672965" y="5821045"/>
            <a:ext cx="3023235" cy="259080"/>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4672965" y="6080125"/>
            <a:ext cx="3060700" cy="37782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2" name="文本框 1"/>
          <p:cNvSpPr txBox="1"/>
          <p:nvPr/>
        </p:nvSpPr>
        <p:spPr>
          <a:xfrm>
            <a:off x="4890135" y="4966970"/>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Channel Independence</a:t>
            </a:r>
          </a:p>
        </p:txBody>
      </p:sp>
      <p:sp>
        <p:nvSpPr>
          <p:cNvPr id="5" name="文本框 4"/>
          <p:cNvSpPr txBox="1"/>
          <p:nvPr/>
        </p:nvSpPr>
        <p:spPr>
          <a:xfrm>
            <a:off x="4890135" y="421576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903470" y="344868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Mask Dominant Period</a:t>
            </a:r>
          </a:p>
        </p:txBody>
      </p:sp>
      <p:sp>
        <p:nvSpPr>
          <p:cNvPr id="7" name="文本框 6"/>
          <p:cNvSpPr txBox="1"/>
          <p:nvPr/>
        </p:nvSpPr>
        <p:spPr>
          <a:xfrm>
            <a:off x="4903470" y="261048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Multi-Scale Patching</a:t>
            </a:r>
          </a:p>
        </p:txBody>
      </p:sp>
      <p:sp>
        <p:nvSpPr>
          <p:cNvPr id="9" name="任意多边形 8"/>
          <p:cNvSpPr/>
          <p:nvPr/>
        </p:nvSpPr>
        <p:spPr>
          <a:xfrm>
            <a:off x="802005" y="4966970"/>
            <a:ext cx="2925445"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矩形 23"/>
          <p:cNvSpPr/>
          <p:nvPr/>
        </p:nvSpPr>
        <p:spPr>
          <a:xfrm>
            <a:off x="2264410" y="297878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任意多边形 24"/>
          <p:cNvSpPr/>
          <p:nvPr/>
        </p:nvSpPr>
        <p:spPr>
          <a:xfrm>
            <a:off x="801370" y="305371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9" name="矩形 28"/>
          <p:cNvSpPr/>
          <p:nvPr/>
        </p:nvSpPr>
        <p:spPr>
          <a:xfrm>
            <a:off x="801370" y="251904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矩形 29"/>
          <p:cNvSpPr/>
          <p:nvPr/>
        </p:nvSpPr>
        <p:spPr>
          <a:xfrm>
            <a:off x="2264410" y="251904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801370" y="259397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2" name="直接连接符 31"/>
          <p:cNvCxnSpPr>
            <a:stCxn id="29" idx="0"/>
            <a:endCxn id="29" idx="2"/>
          </p:cNvCxnSpPr>
          <p:nvPr/>
        </p:nvCxnSpPr>
        <p:spPr>
          <a:xfrm>
            <a:off x="153289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299593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34" name="矩形 33"/>
          <p:cNvSpPr/>
          <p:nvPr/>
        </p:nvSpPr>
        <p:spPr>
          <a:xfrm>
            <a:off x="801370" y="2059940"/>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p:cNvSpPr/>
          <p:nvPr/>
        </p:nvSpPr>
        <p:spPr>
          <a:xfrm>
            <a:off x="2264410" y="20599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任意多边形 35"/>
          <p:cNvSpPr/>
          <p:nvPr/>
        </p:nvSpPr>
        <p:spPr>
          <a:xfrm>
            <a:off x="801370" y="2134870"/>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7" name="直接连接符 36"/>
          <p:cNvCxnSpPr>
            <a:stCxn id="34" idx="0"/>
            <a:endCxn id="34" idx="2"/>
          </p:cNvCxnSpPr>
          <p:nvPr/>
        </p:nvCxnSpPr>
        <p:spPr>
          <a:xfrm>
            <a:off x="153289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8" name="直接连接符 37"/>
          <p:cNvCxnSpPr/>
          <p:nvPr/>
        </p:nvCxnSpPr>
        <p:spPr>
          <a:xfrm>
            <a:off x="299593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9" name="直接连接符 38"/>
          <p:cNvCxnSpPr/>
          <p:nvPr/>
        </p:nvCxnSpPr>
        <p:spPr>
          <a:xfrm>
            <a:off x="114935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0" name="直接连接符 39"/>
          <p:cNvCxnSpPr/>
          <p:nvPr/>
        </p:nvCxnSpPr>
        <p:spPr>
          <a:xfrm>
            <a:off x="189865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1" name="直接连接符 40"/>
          <p:cNvCxnSpPr/>
          <p:nvPr/>
        </p:nvCxnSpPr>
        <p:spPr>
          <a:xfrm>
            <a:off x="263017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2" name="直接连接符 41"/>
          <p:cNvCxnSpPr/>
          <p:nvPr/>
        </p:nvCxnSpPr>
        <p:spPr>
          <a:xfrm>
            <a:off x="336169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44" name="文本框 43"/>
          <p:cNvSpPr txBox="1"/>
          <p:nvPr/>
        </p:nvSpPr>
        <p:spPr>
          <a:xfrm>
            <a:off x="4903470" y="1930400"/>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Embedding</a:t>
            </a:r>
          </a:p>
        </p:txBody>
      </p:sp>
      <p:sp>
        <p:nvSpPr>
          <p:cNvPr id="45" name="文本框 44"/>
          <p:cNvSpPr txBox="1"/>
          <p:nvPr/>
        </p:nvSpPr>
        <p:spPr>
          <a:xfrm>
            <a:off x="4903470" y="131000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a:latin typeface="Arial" panose="020B0604020202020204" pitchFamily="34" charset="0"/>
                <a:ea typeface="微软雅黑" panose="020B0503020204020204" charset="-122"/>
                <a:sym typeface="+mn-ea"/>
              </a:rPr>
              <a:t>Multi-Scale Encoder</a:t>
            </a:r>
            <a:endParaRPr lang="en-US" altLang="zh-CN" sz="1800">
              <a:latin typeface="Arial" panose="020B0604020202020204" pitchFamily="34" charset="0"/>
              <a:ea typeface="微软雅黑" panose="020B0503020204020204" charset="-122"/>
            </a:endParaRPr>
          </a:p>
        </p:txBody>
      </p:sp>
      <p:sp>
        <p:nvSpPr>
          <p:cNvPr id="46" name="文本框 45"/>
          <p:cNvSpPr txBox="1"/>
          <p:nvPr/>
        </p:nvSpPr>
        <p:spPr>
          <a:xfrm>
            <a:off x="4890135"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Concat Multi-Scale Features</a:t>
            </a:r>
          </a:p>
        </p:txBody>
      </p:sp>
      <p:sp>
        <p:nvSpPr>
          <p:cNvPr id="47" name="文本框 46"/>
          <p:cNvSpPr txBox="1"/>
          <p:nvPr/>
        </p:nvSpPr>
        <p:spPr>
          <a:xfrm>
            <a:off x="1898650"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7881620" y="412115"/>
            <a:ext cx="2552065" cy="92202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Euclidean Distance Between Multi-Scale Features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E1FE87F5-9670-488F-8ADF-56E84F1D6B5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64767" y="726141"/>
            <a:ext cx="5862057" cy="4886071"/>
          </a:xfrm>
          <a:prstGeom prst="rect">
            <a:avLst/>
          </a:prstGeom>
        </p:spPr>
      </p:pic>
    </p:spTree>
    <p:extLst>
      <p:ext uri="{BB962C8B-B14F-4D97-AF65-F5344CB8AC3E}">
        <p14:creationId xmlns:p14="http://schemas.microsoft.com/office/powerpoint/2010/main" val="471635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2362" y="2422476"/>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p:nvPr/>
        </p:nvCxnSpPr>
        <p:spPr>
          <a:xfrm flipH="1" flipV="1">
            <a:off x="6157412" y="2960747"/>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p:cNvCxnSpPr>
          <p:nvPr/>
        </p:nvCxnSpPr>
        <p:spPr>
          <a:xfrm flipH="1" flipV="1">
            <a:off x="6157413" y="3753674"/>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368300"/>
          </a:xfrm>
          <a:prstGeom prst="rect">
            <a:avLst/>
          </a:prstGeom>
          <a:solidFill>
            <a:schemeClr val="accent3">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Channel Independence</a:t>
            </a:r>
          </a:p>
        </p:txBody>
      </p:sp>
      <p:sp>
        <p:nvSpPr>
          <p:cNvPr id="5" name="文本框 4"/>
          <p:cNvSpPr txBox="1"/>
          <p:nvPr/>
        </p:nvSpPr>
        <p:spPr>
          <a:xfrm>
            <a:off x="4881381" y="4886325"/>
            <a:ext cx="2552065" cy="368300"/>
          </a:xfrm>
          <a:prstGeom prst="rect">
            <a:avLst/>
          </a:prstGeom>
          <a:solidFill>
            <a:schemeClr val="accent2">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892810" y="4214987"/>
            <a:ext cx="2552065" cy="368300"/>
          </a:xfrm>
          <a:prstGeom prst="rect">
            <a:avLst/>
          </a:prstGeom>
          <a:solidFill>
            <a:schemeClr val="accent5">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Dominant Period Mask</a:t>
            </a:r>
          </a:p>
        </p:txBody>
      </p:sp>
      <p:sp>
        <p:nvSpPr>
          <p:cNvPr id="7" name="文本框 6"/>
          <p:cNvSpPr txBox="1"/>
          <p:nvPr/>
        </p:nvSpPr>
        <p:spPr>
          <a:xfrm>
            <a:off x="4892810" y="3145503"/>
            <a:ext cx="2552065" cy="645160"/>
          </a:xfrm>
          <a:prstGeom prst="rect">
            <a:avLst/>
          </a:prstGeom>
          <a:solidFill>
            <a:schemeClr val="accent6">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Multi-Scale Subsequence Division</a:t>
            </a:r>
          </a:p>
        </p:txBody>
      </p:sp>
      <p:sp>
        <p:nvSpPr>
          <p:cNvPr id="44" name="文本框 43"/>
          <p:cNvSpPr txBox="1"/>
          <p:nvPr/>
        </p:nvSpPr>
        <p:spPr>
          <a:xfrm>
            <a:off x="6439036" y="3823335"/>
            <a:ext cx="1391285"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Embedding</a:t>
            </a:r>
          </a:p>
        </p:txBody>
      </p:sp>
      <p:sp>
        <p:nvSpPr>
          <p:cNvPr id="45" name="文本框 44"/>
          <p:cNvSpPr txBox="1"/>
          <p:nvPr/>
        </p:nvSpPr>
        <p:spPr>
          <a:xfrm>
            <a:off x="4892810" y="2593053"/>
            <a:ext cx="2552065" cy="368300"/>
          </a:xfrm>
          <a:prstGeom prst="rect">
            <a:avLst/>
          </a:prstGeom>
          <a:solidFill>
            <a:schemeClr val="bg2">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dirty="0">
                <a:latin typeface="Arial" panose="020B0604020202020204" pitchFamily="34" charset="0"/>
                <a:ea typeface="微软雅黑" panose="020B0503020204020204" charset="-122"/>
                <a:sym typeface="+mn-ea"/>
              </a:rPr>
              <a:t>Multi-Scale Encoder</a:t>
            </a:r>
            <a:endParaRPr lang="en-US" altLang="zh-CN" sz="18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52065" cy="368300"/>
          </a:xfrm>
          <a:prstGeom prst="rect">
            <a:avLst/>
          </a:prstGeom>
          <a:solidFill>
            <a:schemeClr val="accent6">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Anomaly Prediction</a:t>
            </a:r>
          </a:p>
        </p:txBody>
      </p:sp>
      <p:sp>
        <p:nvSpPr>
          <p:cNvPr id="47" name="文本框 46"/>
          <p:cNvSpPr txBox="1"/>
          <p:nvPr/>
        </p:nvSpPr>
        <p:spPr>
          <a:xfrm>
            <a:off x="3004185" y="1074420"/>
            <a:ext cx="2552065" cy="64516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6691630" y="1074420"/>
            <a:ext cx="3156585" cy="64516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Similarities Between Multi-Scale Features</a:t>
            </a: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H="1" flipV="1">
            <a:off x="7198995" y="1736725"/>
            <a:ext cx="1906" cy="40575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p:nvPr/>
        </p:nvCxnSpPr>
        <p:spPr>
          <a:xfrm flipV="1">
            <a:off x="520890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p:nvPr/>
        </p:nvCxnSpPr>
        <p:spPr>
          <a:xfrm flipV="1">
            <a:off x="719899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4" y="1745357"/>
            <a:ext cx="1" cy="37078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491932" y="6425565"/>
            <a:ext cx="1353820" cy="368300"/>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Input MTS</a:t>
            </a:r>
          </a:p>
        </p:txBody>
      </p:sp>
      <p:cxnSp>
        <p:nvCxnSpPr>
          <p:cNvPr id="49" name="直接箭头连接符 48"/>
          <p:cNvCxnSpPr>
            <a:cxnSpLocks/>
            <a:stCxn id="6" idx="1"/>
            <a:endCxn id="4" idx="3"/>
          </p:cNvCxnSpPr>
          <p:nvPr/>
        </p:nvCxnSpPr>
        <p:spPr>
          <a:xfrm flipH="1">
            <a:off x="3161838" y="4399137"/>
            <a:ext cx="1730972" cy="931942"/>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a:off x="3182561" y="3468083"/>
            <a:ext cx="1710249" cy="8090"/>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442200" y="571500"/>
            <a:ext cx="2339975" cy="368300"/>
          </a:xfrm>
          <a:prstGeom prst="rect">
            <a:avLst/>
          </a:prstGeom>
          <a:noFill/>
        </p:spPr>
        <p:txBody>
          <a:bodyPr wrap="square" rtlCol="0" anchor="t">
            <a:spAutoFit/>
          </a:bodyPr>
          <a:lstStyle/>
          <a:p>
            <a:r>
              <a:rPr lang="en-US" altLang="zh-CN">
                <a:latin typeface="Arial" panose="020B0604020202020204" pitchFamily="34" charset="0"/>
                <a:ea typeface="微软雅黑" panose="020B0503020204020204" charset="-122"/>
                <a:sym typeface="+mn-ea"/>
              </a:rPr>
              <a:t>Euclidean Distance</a:t>
            </a:r>
          </a:p>
        </p:txBody>
      </p:sp>
      <p:sp>
        <p:nvSpPr>
          <p:cNvPr id="52" name="文本框 51"/>
          <p:cNvSpPr txBox="1"/>
          <p:nvPr/>
        </p:nvSpPr>
        <p:spPr>
          <a:xfrm>
            <a:off x="2691765" y="546100"/>
            <a:ext cx="2299970" cy="368300"/>
          </a:xfrm>
          <a:prstGeom prst="rect">
            <a:avLst/>
          </a:prstGeom>
          <a:noFill/>
        </p:spPr>
        <p:txBody>
          <a:bodyPr wrap="square" rtlCol="0" anchor="t">
            <a:spAutoFit/>
          </a:bodyPr>
          <a:lstStyle/>
          <a:p>
            <a:pPr algn="ctr"/>
            <a:r>
              <a:rPr lang="en-US" altLang="zh-CN">
                <a:latin typeface="Arial" panose="020B0604020202020204" pitchFamily="34" charset="0"/>
                <a:ea typeface="微软雅黑" panose="020B0503020204020204" charset="-122"/>
                <a:sym typeface="+mn-ea"/>
              </a:rPr>
              <a:t>Reconstruction Error</a:t>
            </a:r>
          </a:p>
        </p:txBody>
      </p:sp>
      <p:pic>
        <p:nvPicPr>
          <p:cNvPr id="53" name="图片 52"/>
          <p:cNvPicPr>
            <a:picLocks noChangeAspect="1"/>
          </p:cNvPicPr>
          <p:nvPr/>
        </p:nvPicPr>
        <p:blipFill>
          <a:blip r:embed="rId4"/>
          <a:stretch>
            <a:fillRect/>
          </a:stretch>
        </p:blipFill>
        <p:spPr>
          <a:xfrm>
            <a:off x="8501062" y="2180109"/>
            <a:ext cx="3154045" cy="1055061"/>
          </a:xfrm>
          <a:prstGeom prst="rect">
            <a:avLst/>
          </a:prstGeom>
        </p:spPr>
      </p:pic>
      <p:cxnSp>
        <p:nvCxnSpPr>
          <p:cNvPr id="54" name="直接箭头连接符 53"/>
          <p:cNvCxnSpPr>
            <a:cxnSpLocks/>
            <a:stCxn id="45" idx="3"/>
          </p:cNvCxnSpPr>
          <p:nvPr/>
        </p:nvCxnSpPr>
        <p:spPr>
          <a:xfrm>
            <a:off x="7444875" y="2777203"/>
            <a:ext cx="1045527" cy="459105"/>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5" name="文本框 54"/>
          <p:cNvSpPr txBox="1"/>
          <p:nvPr/>
        </p:nvSpPr>
        <p:spPr>
          <a:xfrm>
            <a:off x="9649750" y="3352800"/>
            <a:ext cx="1353820" cy="368300"/>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Nx</a:t>
            </a:r>
          </a:p>
        </p:txBody>
      </p:sp>
      <p:cxnSp>
        <p:nvCxnSpPr>
          <p:cNvPr id="8" name="直接箭头连接符 7"/>
          <p:cNvCxnSpPr>
            <a:cxnSpLocks/>
          </p:cNvCxnSpPr>
          <p:nvPr/>
        </p:nvCxnSpPr>
        <p:spPr>
          <a:xfrm flipH="1" flipV="1">
            <a:off x="6168842" y="5996793"/>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295526" y="4535805"/>
            <a:ext cx="2081530"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TopK Frequencies</a:t>
            </a:r>
          </a:p>
        </p:txBody>
      </p:sp>
      <p:sp>
        <p:nvSpPr>
          <p:cNvPr id="56" name="文本框 55">
            <a:extLst>
              <a:ext uri="{FF2B5EF4-FFF2-40B4-BE49-F238E27FC236}">
                <a16:creationId xmlns:a16="http://schemas.microsoft.com/office/drawing/2014/main" id="{83489BBB-E727-4EA6-8947-856E37A63292}"/>
              </a:ext>
            </a:extLst>
          </p:cNvPr>
          <p:cNvSpPr txBox="1"/>
          <p:nvPr/>
        </p:nvSpPr>
        <p:spPr>
          <a:xfrm>
            <a:off x="8501062" y="4419390"/>
            <a:ext cx="2286185" cy="646331"/>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b="1" dirty="0">
                <a:latin typeface="Arial" panose="020B0604020202020204" pitchFamily="34" charset="0"/>
                <a:ea typeface="微软雅黑" panose="020B0503020204020204" charset="-122"/>
              </a:rPr>
              <a:t>Frequency Domain Analysis Module</a:t>
            </a:r>
            <a:endParaRPr lang="en-US" altLang="zh-CN" sz="18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1626925" y="2264729"/>
            <a:ext cx="2286185" cy="646331"/>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b="1" dirty="0">
                <a:latin typeface="Arial" panose="020B0604020202020204" pitchFamily="34" charset="0"/>
                <a:ea typeface="微软雅黑" panose="020B0503020204020204" charset="-122"/>
              </a:rPr>
              <a:t>Multi-Scale Learning Module</a:t>
            </a:r>
            <a:endParaRPr lang="en-US" altLang="zh-CN" sz="18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646331"/>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b="1" dirty="0">
                <a:latin typeface="Arial" panose="020B0604020202020204" pitchFamily="34" charset="0"/>
                <a:ea typeface="微软雅黑" panose="020B0503020204020204" charset="-122"/>
              </a:rPr>
              <a:t>Anomaly Prediction Module</a:t>
            </a:r>
            <a:endParaRPr lang="en-US" altLang="zh-CN" sz="18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368300"/>
          </a:xfrm>
          <a:prstGeom prst="rect">
            <a:avLst/>
          </a:prstGeom>
          <a:solidFill>
            <a:srgbClr val="00B050"/>
          </a:solidFill>
        </p:spPr>
        <p:txBody>
          <a:bodyPr wrap="square">
            <a:spAutoFit/>
            <a:extLst>
              <a:ext uri="{4A0BC546-FE56-4ADE-93B0-CB8AF2F6F144}">
                <wpsdc:textFrameExt xmlns:wpsdc="http://www.wps.cn/officeDocument/2022/drawingmlCustomData" xmlns="" type="text"/>
              </a:ext>
            </a:extLst>
          </a:bodyPr>
          <a:lstStyle/>
          <a:p>
            <a:pPr algn="ctr"/>
            <a:r>
              <a:rPr lang="en-US" altLang="zh-CN" dirty="0">
                <a:latin typeface="Arial" panose="020B0604020202020204" pitchFamily="34" charset="0"/>
                <a:ea typeface="微软雅黑" panose="020B0503020204020204" charset="-122"/>
                <a:sym typeface="+mn-ea"/>
              </a:rPr>
              <a:t>Decoder</a:t>
            </a:r>
            <a:endParaRPr lang="en-US" altLang="zh-CN" sz="1800" dirty="0">
              <a:latin typeface="Arial" panose="020B0604020202020204" pitchFamily="34" charset="0"/>
              <a:ea typeface="微软雅黑" panose="020B050302020402020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3224" y="2415301"/>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a:cxnSpLocks/>
            <a:stCxn id="7" idx="0"/>
          </p:cNvCxnSpPr>
          <p:nvPr/>
        </p:nvCxnSpPr>
        <p:spPr>
          <a:xfrm flipV="1">
            <a:off x="6180271" y="3033982"/>
            <a:ext cx="0" cy="26325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a:endCxn id="7" idx="2"/>
          </p:cNvCxnSpPr>
          <p:nvPr/>
        </p:nvCxnSpPr>
        <p:spPr>
          <a:xfrm flipV="1">
            <a:off x="6168843" y="3697342"/>
            <a:ext cx="11428" cy="584268"/>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400110"/>
          </a:xfrm>
          <a:prstGeom prst="rect">
            <a:avLst/>
          </a:prstGeom>
          <a:solidFill>
            <a:schemeClr val="accent3">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单变量时间序列划分</a:t>
            </a:r>
            <a:endParaRPr lang="en-US" altLang="zh-CN" sz="2000" dirty="0">
              <a:latin typeface="Arial" panose="020B0604020202020204" pitchFamily="34" charset="0"/>
              <a:ea typeface="微软雅黑" panose="020B0503020204020204" charset="-122"/>
            </a:endParaRPr>
          </a:p>
        </p:txBody>
      </p:sp>
      <p:sp>
        <p:nvSpPr>
          <p:cNvPr id="5" name="文本框 4"/>
          <p:cNvSpPr txBox="1"/>
          <p:nvPr/>
        </p:nvSpPr>
        <p:spPr>
          <a:xfrm>
            <a:off x="4881381" y="4886325"/>
            <a:ext cx="2552065" cy="400110"/>
          </a:xfrm>
          <a:prstGeom prst="rect">
            <a:avLst/>
          </a:prstGeom>
          <a:solidFill>
            <a:schemeClr val="accent2">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快速傅里叶变换</a:t>
            </a:r>
            <a:endParaRPr lang="en-US" altLang="zh-CN" sz="2000" dirty="0">
              <a:latin typeface="Arial" panose="020B0604020202020204" pitchFamily="34" charset="0"/>
              <a:ea typeface="微软雅黑" panose="020B0503020204020204" charset="-122"/>
            </a:endParaRPr>
          </a:p>
        </p:txBody>
      </p:sp>
      <p:sp>
        <p:nvSpPr>
          <p:cNvPr id="6" name="文本框 5"/>
          <p:cNvSpPr txBox="1"/>
          <p:nvPr/>
        </p:nvSpPr>
        <p:spPr>
          <a:xfrm>
            <a:off x="4892810" y="4214987"/>
            <a:ext cx="2552065" cy="400110"/>
          </a:xfrm>
          <a:prstGeom prst="rect">
            <a:avLst/>
          </a:prstGeom>
          <a:solidFill>
            <a:schemeClr val="accent5">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主导周期掩码序列</a:t>
            </a:r>
            <a:endParaRPr lang="en-US" altLang="zh-CN" sz="2000" dirty="0">
              <a:latin typeface="Arial" panose="020B0604020202020204" pitchFamily="34" charset="0"/>
              <a:ea typeface="微软雅黑" panose="020B0503020204020204" charset="-122"/>
            </a:endParaRPr>
          </a:p>
        </p:txBody>
      </p:sp>
      <p:sp>
        <p:nvSpPr>
          <p:cNvPr id="7" name="文本框 6"/>
          <p:cNvSpPr txBox="1"/>
          <p:nvPr/>
        </p:nvSpPr>
        <p:spPr>
          <a:xfrm>
            <a:off x="4904238" y="3297232"/>
            <a:ext cx="2552065" cy="400110"/>
          </a:xfrm>
          <a:prstGeom prst="rect">
            <a:avLst/>
          </a:prstGeom>
          <a:solidFill>
            <a:schemeClr val="accent6">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多尺度子序列分段</a:t>
            </a:r>
            <a:endParaRPr lang="en-US" altLang="zh-CN" sz="2000" dirty="0">
              <a:latin typeface="Arial" panose="020B0604020202020204" pitchFamily="34" charset="0"/>
              <a:ea typeface="微软雅黑" panose="020B0503020204020204" charset="-122"/>
            </a:endParaRPr>
          </a:p>
        </p:txBody>
      </p:sp>
      <p:sp>
        <p:nvSpPr>
          <p:cNvPr id="44" name="文本框 43"/>
          <p:cNvSpPr txBox="1"/>
          <p:nvPr/>
        </p:nvSpPr>
        <p:spPr>
          <a:xfrm>
            <a:off x="6447584" y="3850198"/>
            <a:ext cx="1723301"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生成嵌入向量</a:t>
            </a:r>
            <a:endParaRPr lang="en-US" altLang="zh-CN" sz="2000" dirty="0">
              <a:latin typeface="Arial" panose="020B0604020202020204" pitchFamily="34" charset="0"/>
              <a:ea typeface="微软雅黑" panose="020B0503020204020204" charset="-122"/>
            </a:endParaRPr>
          </a:p>
        </p:txBody>
      </p:sp>
      <p:sp>
        <p:nvSpPr>
          <p:cNvPr id="45" name="文本框 44"/>
          <p:cNvSpPr txBox="1"/>
          <p:nvPr/>
        </p:nvSpPr>
        <p:spPr>
          <a:xfrm>
            <a:off x="4903471" y="2665681"/>
            <a:ext cx="2529976" cy="400110"/>
          </a:xfrm>
          <a:prstGeom prst="rect">
            <a:avLst/>
          </a:prstGeom>
          <a:solidFill>
            <a:schemeClr val="bg2">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sym typeface="+mn-ea"/>
              </a:rPr>
              <a:t>多尺度编码器</a:t>
            </a:r>
            <a:endParaRPr lang="en-US" altLang="zh-CN" sz="20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60133" cy="400110"/>
          </a:xfrm>
          <a:prstGeom prst="rect">
            <a:avLst/>
          </a:prstGeom>
          <a:solidFill>
            <a:schemeClr val="accent6">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异常预测</a:t>
            </a:r>
            <a:endParaRPr lang="en-US" altLang="zh-CN" sz="2000" dirty="0">
              <a:latin typeface="Arial" panose="020B0604020202020204" pitchFamily="34" charset="0"/>
              <a:ea typeface="微软雅黑" panose="020B0503020204020204" charset="-122"/>
            </a:endParaRPr>
          </a:p>
        </p:txBody>
      </p:sp>
      <p:sp>
        <p:nvSpPr>
          <p:cNvPr id="47" name="文本框 46"/>
          <p:cNvSpPr txBox="1"/>
          <p:nvPr/>
        </p:nvSpPr>
        <p:spPr>
          <a:xfrm>
            <a:off x="3373625" y="1200384"/>
            <a:ext cx="2715296" cy="40011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多层感知机重构序列</a:t>
            </a:r>
            <a:endParaRPr lang="en-US" altLang="zh-CN" sz="2000" dirty="0">
              <a:latin typeface="Arial" panose="020B0604020202020204" pitchFamily="34" charset="0"/>
              <a:ea typeface="微软雅黑" panose="020B0503020204020204" charset="-122"/>
            </a:endParaRPr>
          </a:p>
        </p:txBody>
      </p:sp>
      <p:sp>
        <p:nvSpPr>
          <p:cNvPr id="48" name="文本框 47"/>
          <p:cNvSpPr txBox="1"/>
          <p:nvPr/>
        </p:nvSpPr>
        <p:spPr>
          <a:xfrm>
            <a:off x="6495461" y="1200384"/>
            <a:ext cx="3156585" cy="40011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多尺度特征间相似度计算</a:t>
            </a:r>
            <a:endParaRPr lang="en-US" altLang="zh-CN" sz="2000" dirty="0">
              <a:latin typeface="Arial" panose="020B0604020202020204" pitchFamily="34" charset="0"/>
              <a:ea typeface="微软雅黑" panose="020B0503020204020204" charset="-122"/>
            </a:endParaRP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V="1">
            <a:off x="7200901" y="1606768"/>
            <a:ext cx="5051" cy="53570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a:cxnSpLocks/>
          </p:cNvCxnSpPr>
          <p:nvPr/>
        </p:nvCxnSpPr>
        <p:spPr>
          <a:xfrm flipV="1">
            <a:off x="520890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a:cxnSpLocks/>
          </p:cNvCxnSpPr>
          <p:nvPr/>
        </p:nvCxnSpPr>
        <p:spPr>
          <a:xfrm flipV="1">
            <a:off x="719899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5" y="1593677"/>
            <a:ext cx="1" cy="522462"/>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303880" y="6462901"/>
            <a:ext cx="1707063" cy="400110"/>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多维时间序列</a:t>
            </a:r>
            <a:endParaRPr lang="en-US" altLang="zh-CN" sz="2000" dirty="0">
              <a:latin typeface="Arial" panose="020B0604020202020204" pitchFamily="34" charset="0"/>
              <a:ea typeface="微软雅黑" panose="020B0503020204020204" charset="-122"/>
            </a:endParaRPr>
          </a:p>
        </p:txBody>
      </p:sp>
      <p:cxnSp>
        <p:nvCxnSpPr>
          <p:cNvPr id="49" name="直接箭头连接符 48"/>
          <p:cNvCxnSpPr>
            <a:cxnSpLocks/>
            <a:stCxn id="6" idx="1"/>
            <a:endCxn id="4" idx="3"/>
          </p:cNvCxnSpPr>
          <p:nvPr/>
        </p:nvCxnSpPr>
        <p:spPr>
          <a:xfrm flipH="1">
            <a:off x="3161838" y="4415042"/>
            <a:ext cx="1730972" cy="916037"/>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flipV="1">
            <a:off x="3182561" y="3476173"/>
            <a:ext cx="1721677" cy="21114"/>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304953" y="698279"/>
            <a:ext cx="2339975" cy="400110"/>
          </a:xfrm>
          <a:prstGeom prst="rect">
            <a:avLst/>
          </a:prstGeom>
          <a:noFill/>
        </p:spPr>
        <p:txBody>
          <a:bodyPr wrap="square" rtlCol="0" anchor="t">
            <a:spAutoFit/>
          </a:bodyPr>
          <a:lstStyle/>
          <a:p>
            <a:r>
              <a:rPr lang="zh-CN" altLang="en-US" sz="2000" dirty="0">
                <a:latin typeface="Arial" panose="020B0604020202020204" pitchFamily="34" charset="0"/>
                <a:ea typeface="微软雅黑" panose="020B0503020204020204" charset="-122"/>
                <a:sym typeface="+mn-ea"/>
              </a:rPr>
              <a:t>欧式距离</a:t>
            </a:r>
            <a:endParaRPr lang="en-US" altLang="zh-CN" sz="2000" dirty="0">
              <a:latin typeface="Arial" panose="020B0604020202020204" pitchFamily="34" charset="0"/>
              <a:ea typeface="微软雅黑" panose="020B0503020204020204" charset="-122"/>
              <a:sym typeface="+mn-ea"/>
            </a:endParaRPr>
          </a:p>
        </p:txBody>
      </p:sp>
      <p:sp>
        <p:nvSpPr>
          <p:cNvPr id="52" name="文本框 51"/>
          <p:cNvSpPr txBox="1"/>
          <p:nvPr/>
        </p:nvSpPr>
        <p:spPr>
          <a:xfrm>
            <a:off x="3219544" y="698279"/>
            <a:ext cx="2299970" cy="400110"/>
          </a:xfrm>
          <a:prstGeom prst="rect">
            <a:avLst/>
          </a:prstGeom>
          <a:noFill/>
        </p:spPr>
        <p:txBody>
          <a:bodyPr wrap="square" rtlCol="0" anchor="t">
            <a:spAutoFit/>
          </a:bodyPr>
          <a:lstStyle/>
          <a:p>
            <a:pPr algn="ctr"/>
            <a:r>
              <a:rPr lang="zh-CN" altLang="en-US" sz="2000" dirty="0">
                <a:latin typeface="Arial" panose="020B0604020202020204" pitchFamily="34" charset="0"/>
                <a:ea typeface="微软雅黑" panose="020B0503020204020204" charset="-122"/>
                <a:sym typeface="+mn-ea"/>
              </a:rPr>
              <a:t>序列重构误差</a:t>
            </a:r>
            <a:endParaRPr lang="en-US" altLang="zh-CN" sz="2000" dirty="0">
              <a:latin typeface="Arial" panose="020B0604020202020204" pitchFamily="34" charset="0"/>
              <a:ea typeface="微软雅黑" panose="020B0503020204020204" charset="-122"/>
              <a:sym typeface="+mn-ea"/>
            </a:endParaRPr>
          </a:p>
        </p:txBody>
      </p:sp>
      <p:cxnSp>
        <p:nvCxnSpPr>
          <p:cNvPr id="54" name="直接箭头连接符 53"/>
          <p:cNvCxnSpPr>
            <a:cxnSpLocks/>
            <a:stCxn id="45" idx="3"/>
            <a:endCxn id="79" idx="1"/>
          </p:cNvCxnSpPr>
          <p:nvPr/>
        </p:nvCxnSpPr>
        <p:spPr>
          <a:xfrm>
            <a:off x="7433447" y="2865736"/>
            <a:ext cx="1056955" cy="201399"/>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8" name="直接箭头连接符 7"/>
          <p:cNvCxnSpPr>
            <a:cxnSpLocks/>
            <a:stCxn id="28" idx="0"/>
          </p:cNvCxnSpPr>
          <p:nvPr/>
        </p:nvCxnSpPr>
        <p:spPr>
          <a:xfrm flipV="1">
            <a:off x="6157412" y="5958145"/>
            <a:ext cx="3207" cy="504756"/>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033531" y="4545965"/>
            <a:ext cx="2482786"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计算选择主导周期</a:t>
            </a:r>
            <a:endParaRPr lang="en-US" altLang="zh-CN" sz="2000" dirty="0">
              <a:latin typeface="Arial" panose="020B0604020202020204" pitchFamily="34" charset="0"/>
              <a:ea typeface="微软雅黑" panose="020B0503020204020204" charset="-122"/>
            </a:endParaRPr>
          </a:p>
        </p:txBody>
      </p:sp>
      <p:sp>
        <p:nvSpPr>
          <p:cNvPr id="56" name="文本框 55">
            <a:extLst>
              <a:ext uri="{FF2B5EF4-FFF2-40B4-BE49-F238E27FC236}">
                <a16:creationId xmlns:a16="http://schemas.microsoft.com/office/drawing/2014/main" id="{83489BBB-E727-4EA6-8947-856E37A63292}"/>
              </a:ext>
            </a:extLst>
          </p:cNvPr>
          <p:cNvSpPr txBox="1"/>
          <p:nvPr/>
        </p:nvSpPr>
        <p:spPr>
          <a:xfrm>
            <a:off x="8490402" y="4628316"/>
            <a:ext cx="2286185" cy="830997"/>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主导周期掩码序列生成模块</a:t>
            </a:r>
            <a:endParaRPr lang="en-US" altLang="zh-CN" sz="24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914758" y="2273172"/>
            <a:ext cx="2926992" cy="461665"/>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多尺度特征学习模块</a:t>
            </a:r>
            <a:endParaRPr lang="en-US" altLang="zh-CN" sz="24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461665"/>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异常预测模块</a:t>
            </a:r>
            <a:endParaRPr lang="en-US" altLang="zh-CN" sz="24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400110"/>
          </a:xfrm>
          <a:prstGeom prst="rect">
            <a:avLst/>
          </a:prstGeom>
          <a:solidFill>
            <a:srgbClr val="00B05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sym typeface="+mn-ea"/>
              </a:rPr>
              <a:t>解码器</a:t>
            </a:r>
            <a:endParaRPr lang="en-US" altLang="zh-CN" sz="2000" dirty="0">
              <a:latin typeface="Arial" panose="020B0604020202020204" pitchFamily="34" charset="0"/>
              <a:ea typeface="微软雅黑" panose="020B0503020204020204" charset="-122"/>
            </a:endParaRPr>
          </a:p>
        </p:txBody>
      </p:sp>
      <p:pic>
        <p:nvPicPr>
          <p:cNvPr id="79" name="图形 78">
            <a:extLst>
              <a:ext uri="{FF2B5EF4-FFF2-40B4-BE49-F238E27FC236}">
                <a16:creationId xmlns:a16="http://schemas.microsoft.com/office/drawing/2014/main" id="{325E026D-9627-4276-8011-962311D796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0402" y="2400172"/>
            <a:ext cx="3626893" cy="1333926"/>
          </a:xfrm>
          <a:prstGeom prst="rect">
            <a:avLst/>
          </a:prstGeom>
        </p:spPr>
      </p:pic>
    </p:spTree>
    <p:extLst>
      <p:ext uri="{BB962C8B-B14F-4D97-AF65-F5344CB8AC3E}">
        <p14:creationId xmlns:p14="http://schemas.microsoft.com/office/powerpoint/2010/main" val="2379145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F3747EB3-3521-44B9-BD80-41CC40709E0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5079" y="327251"/>
            <a:ext cx="10208985" cy="5939077"/>
          </a:xfrm>
          <a:prstGeom prst="rect">
            <a:avLst/>
          </a:prstGeom>
        </p:spPr>
      </p:pic>
    </p:spTree>
    <p:extLst>
      <p:ext uri="{BB962C8B-B14F-4D97-AF65-F5344CB8AC3E}">
        <p14:creationId xmlns:p14="http://schemas.microsoft.com/office/powerpoint/2010/main" val="35514695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7CAA2FD-660A-4A89-B845-24C820D860B3}"/>
              </a:ext>
            </a:extLst>
          </p:cNvPr>
          <p:cNvSpPr/>
          <p:nvPr/>
        </p:nvSpPr>
        <p:spPr>
          <a:xfrm>
            <a:off x="2061881" y="2626659"/>
            <a:ext cx="5504329" cy="201705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4796C6F-DC1A-47A9-96C8-6BE27690436A}"/>
              </a:ext>
            </a:extLst>
          </p:cNvPr>
          <p:cNvSpPr/>
          <p:nvPr/>
        </p:nvSpPr>
        <p:spPr>
          <a:xfrm>
            <a:off x="2940423" y="2967318"/>
            <a:ext cx="1775011"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多头注意力</a:t>
            </a:r>
          </a:p>
        </p:txBody>
      </p:sp>
      <p:sp>
        <p:nvSpPr>
          <p:cNvPr id="7" name="矩形 6">
            <a:extLst>
              <a:ext uri="{FF2B5EF4-FFF2-40B4-BE49-F238E27FC236}">
                <a16:creationId xmlns:a16="http://schemas.microsoft.com/office/drawing/2014/main" id="{0FBF40BC-BDF8-499E-8FDD-00E285751C5F}"/>
              </a:ext>
            </a:extLst>
          </p:cNvPr>
          <p:cNvSpPr/>
          <p:nvPr/>
        </p:nvSpPr>
        <p:spPr>
          <a:xfrm>
            <a:off x="5486402" y="2967318"/>
            <a:ext cx="1479174"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前馈神经网络</a:t>
            </a:r>
          </a:p>
        </p:txBody>
      </p:sp>
      <p:cxnSp>
        <p:nvCxnSpPr>
          <p:cNvPr id="9" name="直接箭头连接符 8">
            <a:extLst>
              <a:ext uri="{FF2B5EF4-FFF2-40B4-BE49-F238E27FC236}">
                <a16:creationId xmlns:a16="http://schemas.microsoft.com/office/drawing/2014/main" id="{FB581B90-260C-4DD1-98F8-51C6C4474B9E}"/>
              </a:ext>
            </a:extLst>
          </p:cNvPr>
          <p:cNvCxnSpPr>
            <a:cxnSpLocks/>
            <a:stCxn id="5" idx="1"/>
            <a:endCxn id="6" idx="1"/>
          </p:cNvCxnSpPr>
          <p:nvPr/>
        </p:nvCxnSpPr>
        <p:spPr>
          <a:xfrm flipV="1">
            <a:off x="2061881" y="3630706"/>
            <a:ext cx="878542" cy="44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8E849888-AC0D-461C-986C-8748F14E4AF4}"/>
              </a:ext>
            </a:extLst>
          </p:cNvPr>
          <p:cNvCxnSpPr/>
          <p:nvPr/>
        </p:nvCxnSpPr>
        <p:spPr>
          <a:xfrm flipV="1">
            <a:off x="2474259" y="3316941"/>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B1A20757-3DE1-41E4-ADAF-88F9C87D2805}"/>
              </a:ext>
            </a:extLst>
          </p:cNvPr>
          <p:cNvCxnSpPr/>
          <p:nvPr/>
        </p:nvCxnSpPr>
        <p:spPr>
          <a:xfrm>
            <a:off x="2474259" y="3630706"/>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E3F883F-7D7E-4015-AC3D-BB661D662B95}"/>
              </a:ext>
            </a:extLst>
          </p:cNvPr>
          <p:cNvCxnSpPr>
            <a:stCxn id="6" idx="3"/>
            <a:endCxn id="7" idx="1"/>
          </p:cNvCxnSpPr>
          <p:nvPr/>
        </p:nvCxnSpPr>
        <p:spPr>
          <a:xfrm>
            <a:off x="4715434" y="3630706"/>
            <a:ext cx="7709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18FB82A-B443-4515-AF36-C2A64CB31E77}"/>
              </a:ext>
            </a:extLst>
          </p:cNvPr>
          <p:cNvCxnSpPr>
            <a:cxnSpLocks/>
            <a:stCxn id="7" idx="3"/>
            <a:endCxn id="5" idx="3"/>
          </p:cNvCxnSpPr>
          <p:nvPr/>
        </p:nvCxnSpPr>
        <p:spPr>
          <a:xfrm>
            <a:off x="6965576" y="3630706"/>
            <a:ext cx="600634" cy="44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D2D84A9E-1A28-4E06-907F-980EF7BC2CC3}"/>
              </a:ext>
            </a:extLst>
          </p:cNvPr>
          <p:cNvSpPr txBox="1"/>
          <p:nvPr/>
        </p:nvSpPr>
        <p:spPr>
          <a:xfrm>
            <a:off x="2501152" y="2997805"/>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K</a:t>
            </a:r>
            <a:endParaRPr lang="zh-CN" altLang="en-US" b="1" dirty="0">
              <a:latin typeface="+mn-ea"/>
              <a:cs typeface="Times New Roman" panose="02020603050405020304" pitchFamily="18" charset="0"/>
            </a:endParaRPr>
          </a:p>
        </p:txBody>
      </p:sp>
      <p:sp>
        <p:nvSpPr>
          <p:cNvPr id="43" name="文本框 42">
            <a:extLst>
              <a:ext uri="{FF2B5EF4-FFF2-40B4-BE49-F238E27FC236}">
                <a16:creationId xmlns:a16="http://schemas.microsoft.com/office/drawing/2014/main" id="{AED0D36F-D6B3-4226-B020-DD6B3D5DA6E4}"/>
              </a:ext>
            </a:extLst>
          </p:cNvPr>
          <p:cNvSpPr txBox="1"/>
          <p:nvPr/>
        </p:nvSpPr>
        <p:spPr>
          <a:xfrm>
            <a:off x="2501152" y="3311126"/>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Q</a:t>
            </a:r>
            <a:endParaRPr lang="zh-CN" altLang="en-US" b="1" dirty="0">
              <a:latin typeface="+mn-ea"/>
              <a:cs typeface="Times New Roman" panose="02020603050405020304" pitchFamily="18" charset="0"/>
            </a:endParaRPr>
          </a:p>
        </p:txBody>
      </p:sp>
      <p:sp>
        <p:nvSpPr>
          <p:cNvPr id="44" name="文本框 43">
            <a:extLst>
              <a:ext uri="{FF2B5EF4-FFF2-40B4-BE49-F238E27FC236}">
                <a16:creationId xmlns:a16="http://schemas.microsoft.com/office/drawing/2014/main" id="{C64C48ED-BEDA-40BC-9F58-B5CBD4FF8C6C}"/>
              </a:ext>
            </a:extLst>
          </p:cNvPr>
          <p:cNvSpPr txBox="1"/>
          <p:nvPr/>
        </p:nvSpPr>
        <p:spPr>
          <a:xfrm>
            <a:off x="2501152" y="3624447"/>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V</a:t>
            </a:r>
            <a:endParaRPr lang="zh-CN" altLang="en-US" b="1" dirty="0">
              <a:latin typeface="+mn-ea"/>
              <a:cs typeface="Times New Roman" panose="02020603050405020304" pitchFamily="18" charset="0"/>
            </a:endParaRPr>
          </a:p>
        </p:txBody>
      </p:sp>
      <p:cxnSp>
        <p:nvCxnSpPr>
          <p:cNvPr id="48" name="直接连接符 47">
            <a:extLst>
              <a:ext uri="{FF2B5EF4-FFF2-40B4-BE49-F238E27FC236}">
                <a16:creationId xmlns:a16="http://schemas.microsoft.com/office/drawing/2014/main" id="{7313D768-A25D-4D0B-9B17-F27AC9E6A47D}"/>
              </a:ext>
            </a:extLst>
          </p:cNvPr>
          <p:cNvCxnSpPr>
            <a:cxnSpLocks/>
          </p:cNvCxnSpPr>
          <p:nvPr/>
        </p:nvCxnSpPr>
        <p:spPr>
          <a:xfrm flipV="1">
            <a:off x="2223247" y="2819281"/>
            <a:ext cx="0" cy="8051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56ED3425-A23A-4D6D-8B4F-85BF9CB23FD1}"/>
              </a:ext>
            </a:extLst>
          </p:cNvPr>
          <p:cNvCxnSpPr>
            <a:cxnSpLocks/>
          </p:cNvCxnSpPr>
          <p:nvPr/>
        </p:nvCxnSpPr>
        <p:spPr>
          <a:xfrm>
            <a:off x="2223247" y="2819281"/>
            <a:ext cx="2716305" cy="829314"/>
          </a:xfrm>
          <a:prstGeom prst="bentConnector3">
            <a:avLst>
              <a:gd name="adj1" fmla="val 9983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CFEDFBB-91D6-4648-9DB9-A40EF3441190}"/>
              </a:ext>
            </a:extLst>
          </p:cNvPr>
          <p:cNvCxnSpPr/>
          <p:nvPr/>
        </p:nvCxnSpPr>
        <p:spPr>
          <a:xfrm flipV="1">
            <a:off x="5253318" y="2819281"/>
            <a:ext cx="0" cy="8051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BE2047C9-1306-4E50-B5E0-F07A85A1C90C}"/>
              </a:ext>
            </a:extLst>
          </p:cNvPr>
          <p:cNvCxnSpPr/>
          <p:nvPr/>
        </p:nvCxnSpPr>
        <p:spPr>
          <a:xfrm>
            <a:off x="5253318" y="2819281"/>
            <a:ext cx="2012575" cy="805166"/>
          </a:xfrm>
          <a:prstGeom prst="bentConnector3">
            <a:avLst>
              <a:gd name="adj1" fmla="val 99889"/>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3" name="图形 62">
            <a:extLst>
              <a:ext uri="{FF2B5EF4-FFF2-40B4-BE49-F238E27FC236}">
                <a16:creationId xmlns:a16="http://schemas.microsoft.com/office/drawing/2014/main" id="{0E32D7F4-170D-485B-BD31-9DF17E370D2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9060" y="333100"/>
            <a:ext cx="4769222" cy="1754059"/>
          </a:xfrm>
          <a:prstGeom prst="rect">
            <a:avLst/>
          </a:prstGeom>
        </p:spPr>
      </p:pic>
    </p:spTree>
    <p:extLst>
      <p:ext uri="{BB962C8B-B14F-4D97-AF65-F5344CB8AC3E}">
        <p14:creationId xmlns:p14="http://schemas.microsoft.com/office/powerpoint/2010/main" val="1029602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55078" y="433705"/>
            <a:ext cx="2453640" cy="1150620"/>
          </a:xfrm>
          <a:prstGeom prst="rect">
            <a:avLst/>
          </a:prstGeom>
        </p:spPr>
      </p:pic>
      <p:pic>
        <p:nvPicPr>
          <p:cNvPr id="4" name="图片 3"/>
          <p:cNvPicPr>
            <a:picLocks noChangeAspect="1"/>
          </p:cNvPicPr>
          <p:nvPr/>
        </p:nvPicPr>
        <p:blipFill>
          <a:blip r:embed="rId3"/>
          <a:stretch>
            <a:fillRect/>
          </a:stretch>
        </p:blipFill>
        <p:spPr>
          <a:xfrm>
            <a:off x="288290" y="2800350"/>
            <a:ext cx="3028950" cy="419100"/>
          </a:xfrm>
          <a:prstGeom prst="rect">
            <a:avLst/>
          </a:prstGeom>
        </p:spPr>
      </p:pic>
      <p:pic>
        <p:nvPicPr>
          <p:cNvPr id="5" name="图片 4"/>
          <p:cNvPicPr>
            <a:picLocks noChangeAspect="1"/>
          </p:cNvPicPr>
          <p:nvPr/>
        </p:nvPicPr>
        <p:blipFill>
          <a:blip r:embed="rId4"/>
          <a:stretch>
            <a:fillRect/>
          </a:stretch>
        </p:blipFill>
        <p:spPr>
          <a:xfrm>
            <a:off x="537845" y="4500880"/>
            <a:ext cx="2529840" cy="769620"/>
          </a:xfrm>
          <a:prstGeom prst="rect">
            <a:avLst/>
          </a:prstGeom>
        </p:spPr>
      </p:pic>
      <p:pic>
        <p:nvPicPr>
          <p:cNvPr id="7" name="图片 6"/>
          <p:cNvPicPr>
            <a:picLocks noChangeAspect="1"/>
          </p:cNvPicPr>
          <p:nvPr/>
        </p:nvPicPr>
        <p:blipFill>
          <a:blip r:embed="rId5"/>
          <a:stretch>
            <a:fillRect/>
          </a:stretch>
        </p:blipFill>
        <p:spPr>
          <a:xfrm>
            <a:off x="4349750" y="1004570"/>
            <a:ext cx="7492365" cy="44278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861310"/>
          </a:xfrm>
          <a:prstGeom prst="rect">
            <a:avLst/>
          </a:prstGeom>
          <a:noFill/>
        </p:spPr>
        <p:txBody>
          <a:bodyPr wrap="square">
            <a:spAutoFit/>
          </a:bodyPr>
          <a:lstStyle/>
          <a:p>
            <a:r>
              <a:rPr lang="zh-CN" altLang="en-US" dirty="0"/>
              <a:t>（</a:t>
            </a:r>
            <a:r>
              <a:rPr lang="en-US" altLang="zh-CN" dirty="0"/>
              <a:t>1</a:t>
            </a:r>
            <a:r>
              <a:rPr lang="zh-CN" altLang="en-US" dirty="0"/>
              <a:t>）目前多维时间序列异常检测方法主要侧重于对时间序列时间维度进行信息挖掘（</a:t>
            </a:r>
            <a:r>
              <a:rPr lang="en-US" altLang="zh-CN" dirty="0"/>
              <a:t>AE</a:t>
            </a:r>
            <a:r>
              <a:rPr lang="zh-CN" altLang="en-US" dirty="0"/>
              <a:t>、</a:t>
            </a:r>
            <a:r>
              <a:rPr lang="en-US" altLang="zh-CN" dirty="0"/>
              <a:t>GAN</a:t>
            </a:r>
            <a:r>
              <a:rPr lang="zh-CN" altLang="en-US" dirty="0"/>
              <a:t>、</a:t>
            </a:r>
            <a:r>
              <a:rPr lang="en-US" altLang="zh-CN" dirty="0"/>
              <a:t>RNN</a:t>
            </a:r>
            <a:r>
              <a:rPr lang="zh-CN" altLang="en-US" dirty="0"/>
              <a:t>、</a:t>
            </a:r>
            <a:r>
              <a:rPr lang="en-US" altLang="zh-CN" dirty="0"/>
              <a:t>LSTM</a:t>
            </a:r>
            <a:r>
              <a:rPr lang="zh-CN" altLang="en-US" dirty="0"/>
              <a:t>、</a:t>
            </a:r>
            <a:r>
              <a:rPr lang="en-US" altLang="zh-CN" dirty="0"/>
              <a:t> Transformer</a:t>
            </a:r>
            <a:r>
              <a:rPr lang="zh-CN" altLang="en-US" dirty="0"/>
              <a:t>等），</a:t>
            </a:r>
            <a:r>
              <a:rPr lang="zh-CN" altLang="en-US" dirty="0">
                <a:solidFill>
                  <a:srgbClr val="FF0000"/>
                </a:solidFill>
              </a:rPr>
              <a:t>忽略了维度之间的联系，缺少对时间序列空间维度的信息挖掘</a:t>
            </a:r>
            <a:endParaRPr lang="en-US" altLang="zh-CN" dirty="0">
              <a:solidFill>
                <a:srgbClr val="FF0000"/>
              </a:solidFill>
            </a:endParaRPr>
          </a:p>
          <a:p>
            <a:endParaRPr lang="en-US" altLang="zh-CN" dirty="0"/>
          </a:p>
          <a:p>
            <a:r>
              <a:rPr lang="zh-CN" altLang="en-US" dirty="0"/>
              <a:t>（</a:t>
            </a:r>
            <a:r>
              <a:rPr lang="en-US" altLang="zh-CN" dirty="0"/>
              <a:t>2</a:t>
            </a:r>
            <a:r>
              <a:rPr lang="zh-CN" altLang="en-US" dirty="0"/>
              <a:t>）传统的</a:t>
            </a:r>
            <a:r>
              <a:rPr lang="en-US" altLang="zh-CN" dirty="0"/>
              <a:t>Transformer</a:t>
            </a:r>
            <a:r>
              <a:rPr lang="zh-CN" altLang="en-US" dirty="0"/>
              <a:t>模型能够有效处理长时间序列问题，但</a:t>
            </a:r>
            <a:r>
              <a:rPr lang="zh-CN" altLang="en-US" dirty="0">
                <a:solidFill>
                  <a:srgbClr val="FF0000"/>
                </a:solidFill>
              </a:rPr>
              <a:t>存在计算时间复杂度高、无法有效提取局部数据信息、无法学习不同维度的特定序列模式等问题</a:t>
            </a:r>
            <a:endParaRPr lang="en-US" altLang="zh-CN" dirty="0">
              <a:solidFill>
                <a:srgbClr val="FF0000"/>
              </a:solidFill>
            </a:endParaRPr>
          </a:p>
          <a:p>
            <a:endParaRPr lang="en-US" altLang="zh-CN" dirty="0"/>
          </a:p>
          <a:p>
            <a:r>
              <a:rPr lang="zh-CN" altLang="en-US" dirty="0"/>
              <a:t>（</a:t>
            </a:r>
            <a:r>
              <a:rPr lang="en-US" altLang="zh-CN" dirty="0"/>
              <a:t>3</a:t>
            </a:r>
            <a:r>
              <a:rPr lang="zh-CN" altLang="en-US" dirty="0"/>
              <a:t>）传统的图神经网络</a:t>
            </a:r>
            <a:r>
              <a:rPr lang="zh-CN" altLang="en-US" dirty="0">
                <a:sym typeface="+mn-ea"/>
              </a:rPr>
              <a:t>需要</a:t>
            </a:r>
            <a:r>
              <a:rPr lang="zh-CN" altLang="en-US" dirty="0">
                <a:solidFill>
                  <a:srgbClr val="FF0000"/>
                </a:solidFill>
                <a:sym typeface="+mn-ea"/>
              </a:rPr>
              <a:t>输入预先定义的图结构进行学习，而在实际工作中节点之间的结构往往是未知的；</a:t>
            </a:r>
            <a:r>
              <a:rPr lang="zh-CN" altLang="en-US" dirty="0">
                <a:solidFill>
                  <a:schemeClr val="tx1"/>
                </a:solidFill>
                <a:sym typeface="+mn-ea"/>
              </a:rPr>
              <a:t>另外</a:t>
            </a:r>
            <a:r>
              <a:rPr lang="zh-CN" altLang="en-US" dirty="0">
                <a:solidFill>
                  <a:srgbClr val="FF0000"/>
                </a:solidFill>
                <a:sym typeface="+mn-ea"/>
              </a:rPr>
              <a:t>对所有节点使用相同的模型参数，</a:t>
            </a:r>
            <a:r>
              <a:rPr lang="zh-CN" altLang="en-US" dirty="0">
                <a:solidFill>
                  <a:srgbClr val="FF0000"/>
                </a:solidFill>
              </a:rPr>
              <a:t>忽略了不同的节点可能具有不同的行为特征</a:t>
            </a:r>
            <a:r>
              <a:rPr lang="zh-CN" altLang="en-US" dirty="0"/>
              <a:t>，无法充分捕捉每个节点的独特行为模式</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42690" y="1859339"/>
            <a:ext cx="8906613" cy="3415030"/>
          </a:xfrm>
          <a:prstGeom prst="rect">
            <a:avLst/>
          </a:prstGeom>
          <a:noFill/>
        </p:spPr>
        <p:txBody>
          <a:bodyPr wrap="square">
            <a:spAutoFit/>
          </a:bodyPr>
          <a:lstStyle/>
          <a:p>
            <a:r>
              <a:rPr lang="zh-CN" altLang="en-US" dirty="0"/>
              <a:t>（</a:t>
            </a:r>
            <a:r>
              <a:rPr lang="en-US" altLang="zh-CN" dirty="0"/>
              <a:t>1</a:t>
            </a:r>
            <a:r>
              <a:rPr lang="zh-CN" altLang="en-US" dirty="0"/>
              <a:t>）基于改进的</a:t>
            </a:r>
            <a:r>
              <a:rPr lang="en-US" altLang="zh-CN" dirty="0"/>
              <a:t>Transformer</a:t>
            </a:r>
            <a:r>
              <a:rPr lang="zh-CN" altLang="en-US" dirty="0"/>
              <a:t>模型和图神经网络分别从多维时间序列的时间和空间两个维度进行信息挖掘</a:t>
            </a:r>
            <a:endParaRPr lang="en-US" altLang="zh-CN" dirty="0"/>
          </a:p>
          <a:p>
            <a:endParaRPr lang="en-US" altLang="zh-CN" dirty="0"/>
          </a:p>
          <a:p>
            <a:r>
              <a:rPr lang="zh-CN" altLang="en-US" dirty="0"/>
              <a:t>（</a:t>
            </a:r>
            <a:r>
              <a:rPr lang="en-US" altLang="zh-CN" dirty="0"/>
              <a:t>2</a:t>
            </a:r>
            <a:r>
              <a:rPr lang="zh-CN" altLang="en-US" dirty="0"/>
              <a:t>）利用图嵌入向量和图神经网络学习不同维度之间的图连接结构，通过图注意力网络学习不同维度之间的图连接注意力特征，进而从多维时间序列的空间维度进行特征提取</a:t>
            </a:r>
            <a:endParaRPr lang="en-US" altLang="zh-CN" dirty="0"/>
          </a:p>
          <a:p>
            <a:endParaRPr lang="en-US" altLang="zh-CN" dirty="0"/>
          </a:p>
          <a:p>
            <a:r>
              <a:rPr lang="zh-CN" altLang="en-US" dirty="0"/>
              <a:t>（</a:t>
            </a:r>
            <a:r>
              <a:rPr lang="en-US" altLang="zh-CN" dirty="0"/>
              <a:t>3</a:t>
            </a:r>
            <a:r>
              <a:rPr lang="zh-CN" altLang="en-US" dirty="0"/>
              <a:t>）对多维时间序列进行维度独立划分，对每个维度数据单独进行子序列划分，使用</a:t>
            </a:r>
            <a:r>
              <a:rPr lang="en-US" altLang="zh-CN" dirty="0"/>
              <a:t>Time2Vec</a:t>
            </a:r>
            <a:r>
              <a:rPr lang="zh-CN" altLang="en-US" dirty="0"/>
              <a:t>方法进行时序编码，替代</a:t>
            </a:r>
            <a:r>
              <a:rPr lang="en-US" altLang="zh-CN" dirty="0"/>
              <a:t>Transformer</a:t>
            </a:r>
            <a:r>
              <a:rPr lang="zh-CN" altLang="en-US" dirty="0"/>
              <a:t>中的位置编码，将生成的嵌入向量输入到</a:t>
            </a:r>
            <a:r>
              <a:rPr lang="en-US" altLang="zh-CN" dirty="0"/>
              <a:t>Transformer</a:t>
            </a:r>
            <a:r>
              <a:rPr lang="zh-CN" altLang="en-US" dirty="0"/>
              <a:t>模型中进行多维时间序列的时间维度的特征提取</a:t>
            </a:r>
            <a:endParaRPr lang="en-US" altLang="zh-CN" dirty="0"/>
          </a:p>
          <a:p>
            <a:endParaRPr lang="en-US" altLang="zh-CN" dirty="0"/>
          </a:p>
          <a:p>
            <a:r>
              <a:rPr lang="zh-CN" altLang="en-US" dirty="0"/>
              <a:t>（</a:t>
            </a:r>
            <a:r>
              <a:rPr lang="en-US" altLang="zh-CN" dirty="0"/>
              <a:t>4</a:t>
            </a:r>
            <a:r>
              <a:rPr lang="zh-CN" altLang="en-US" dirty="0"/>
              <a:t>）拼接学习到的空间特征和时间特征，输入到全连接层中进行异常检测</a:t>
            </a:r>
            <a:endParaRPr lang="en-US" altLang="zh-C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FAB4347-9D1A-4C25-9ED1-799834D250DF}"/>
              </a:ext>
            </a:extLst>
          </p:cNvPr>
          <p:cNvPicPr>
            <a:picLocks noChangeAspect="1"/>
          </p:cNvPicPr>
          <p:nvPr/>
        </p:nvPicPr>
        <p:blipFill>
          <a:blip r:embed="rId4"/>
          <a:stretch>
            <a:fillRect/>
          </a:stretch>
        </p:blipFill>
        <p:spPr>
          <a:xfrm>
            <a:off x="621437" y="1575239"/>
            <a:ext cx="10528917" cy="453480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时间维度信息挖掘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189119" y="1536292"/>
            <a:ext cx="9813755" cy="4247317"/>
          </a:xfrm>
          <a:prstGeom prst="rect">
            <a:avLst/>
          </a:prstGeom>
          <a:noFill/>
        </p:spPr>
        <p:txBody>
          <a:bodyPr wrap="square">
            <a:spAutoFit/>
          </a:bodyPr>
          <a:lstStyle/>
          <a:p>
            <a:r>
              <a:rPr lang="zh-CN" altLang="en-US" dirty="0"/>
              <a:t>（</a:t>
            </a:r>
            <a:r>
              <a:rPr lang="en-US" altLang="zh-CN" dirty="0"/>
              <a:t>1</a:t>
            </a:r>
            <a:r>
              <a:rPr lang="zh-CN" altLang="en-US" dirty="0"/>
              <a:t>）</a:t>
            </a:r>
            <a:r>
              <a:rPr lang="en-US" altLang="zh-CN" dirty="0"/>
              <a:t>Transformer</a:t>
            </a:r>
            <a:r>
              <a:rPr lang="zh-CN" altLang="en-US" dirty="0"/>
              <a:t>在处理多维时间序列时，通过权重共享来进行多维度混合模式学习，但是时间序列的不同维度可能表现出不同的变化模式，如果进行混合模式学习，就无法捕捉到每个维度的独特模式，</a:t>
            </a:r>
            <a:r>
              <a:rPr lang="zh-CN" altLang="en-US" dirty="0">
                <a:solidFill>
                  <a:srgbClr val="FF0000"/>
                </a:solidFill>
              </a:rPr>
              <a:t>在</a:t>
            </a:r>
            <a:r>
              <a:rPr lang="en-US" altLang="zh-CN" dirty="0">
                <a:solidFill>
                  <a:srgbClr val="FF0000"/>
                </a:solidFill>
              </a:rPr>
              <a:t>Transformer</a:t>
            </a:r>
            <a:r>
              <a:rPr lang="zh-CN" altLang="en-US" dirty="0">
                <a:solidFill>
                  <a:srgbClr val="FF0000"/>
                </a:solidFill>
              </a:rPr>
              <a:t>中对不同维度数据分别进行处理，最后整合每个维度的处理结果</a:t>
            </a:r>
            <a:endParaRPr lang="en-US" altLang="zh-CN" dirty="0">
              <a:solidFill>
                <a:srgbClr val="FF0000"/>
              </a:solidFill>
            </a:endParaRPr>
          </a:p>
          <a:p>
            <a:endParaRPr lang="en-US" altLang="zh-CN" dirty="0">
              <a:solidFill>
                <a:srgbClr val="FF0000"/>
              </a:solidFill>
            </a:endParaRPr>
          </a:p>
          <a:p>
            <a:r>
              <a:rPr lang="zh-CN" altLang="en-US" dirty="0"/>
              <a:t>（</a:t>
            </a:r>
            <a:r>
              <a:rPr lang="en-US" altLang="zh-CN" dirty="0"/>
              <a:t>2</a:t>
            </a:r>
            <a:r>
              <a:rPr lang="zh-CN" altLang="en-US" dirty="0"/>
              <a:t>）</a:t>
            </a:r>
            <a:r>
              <a:rPr lang="en-US" altLang="zh-CN" dirty="0"/>
              <a:t>Transformer</a:t>
            </a:r>
            <a:r>
              <a:rPr lang="zh-CN" altLang="en-US" dirty="0"/>
              <a:t>模型将序列中的单个数据点作为</a:t>
            </a:r>
            <a:r>
              <a:rPr lang="en-US" altLang="zh-CN" dirty="0"/>
              <a:t>Token</a:t>
            </a:r>
            <a:r>
              <a:rPr lang="zh-CN" altLang="en-US" dirty="0"/>
              <a:t>进行信息提取，可以有效提取长时间序列的数据特征，但是时间序列中的单个数据点并不像文本中的单词具有一定的语义信息，需要和相邻的数据点进行整体信息提取，并且将每个数据点作为</a:t>
            </a:r>
            <a:r>
              <a:rPr lang="en-US" altLang="zh-CN" dirty="0"/>
              <a:t>Token</a:t>
            </a:r>
            <a:r>
              <a:rPr lang="zh-CN" altLang="en-US" dirty="0"/>
              <a:t>进行处理会导致较大的时间复杂度（</a:t>
            </a:r>
            <a:r>
              <a:rPr lang="en-US" altLang="zh-CN" dirty="0"/>
              <a:t>O(n</a:t>
            </a:r>
            <a:r>
              <a:rPr lang="en-US" altLang="zh-CN" baseline="30000" dirty="0"/>
              <a:t>2</a:t>
            </a:r>
            <a:r>
              <a:rPr lang="en-US" altLang="zh-CN" dirty="0"/>
              <a:t>)</a:t>
            </a:r>
            <a:r>
              <a:rPr lang="zh-CN" altLang="en-US" dirty="0"/>
              <a:t>），</a:t>
            </a:r>
            <a:r>
              <a:rPr lang="zh-CN" altLang="en-US" dirty="0">
                <a:solidFill>
                  <a:srgbClr val="FF0000"/>
                </a:solidFill>
              </a:rPr>
              <a:t>将序列划分为多个子序列，将每个子序列作为</a:t>
            </a:r>
            <a:r>
              <a:rPr lang="en-US" altLang="zh-CN" dirty="0">
                <a:solidFill>
                  <a:srgbClr val="FF0000"/>
                </a:solidFill>
              </a:rPr>
              <a:t>Token</a:t>
            </a:r>
            <a:r>
              <a:rPr lang="zh-CN" altLang="en-US" dirty="0">
                <a:solidFill>
                  <a:srgbClr val="FF0000"/>
                </a:solidFill>
              </a:rPr>
              <a:t>输入，既能有效捕捉时序的局部信息，又能减少时间复杂度</a:t>
            </a:r>
            <a:endParaRPr lang="en-US" altLang="zh-CN" dirty="0">
              <a:solidFill>
                <a:srgbClr val="FF0000"/>
              </a:solidFill>
            </a:endParaRPr>
          </a:p>
          <a:p>
            <a:endParaRPr lang="en-US" altLang="zh-CN" dirty="0"/>
          </a:p>
          <a:p>
            <a:r>
              <a:rPr lang="zh-CN" altLang="en-US" dirty="0"/>
              <a:t>（</a:t>
            </a:r>
            <a:r>
              <a:rPr lang="en-US" altLang="zh-CN" dirty="0"/>
              <a:t>3</a:t>
            </a:r>
            <a:r>
              <a:rPr lang="zh-CN" altLang="en-US" dirty="0"/>
              <a:t>）将时间序列进行子序列划分后，</a:t>
            </a:r>
            <a:r>
              <a:rPr lang="en-US" altLang="zh-CN" dirty="0"/>
              <a:t>Transformer</a:t>
            </a:r>
            <a:r>
              <a:rPr lang="zh-CN" altLang="en-US" dirty="0"/>
              <a:t>中的位置编码会为不同子序列内相同位置的数据点生成相同的位置编码（因为其位置编码使用固定频率和相位的正弦、余弦函数来编码位置，基于数据点的索引生成），没有考虑实际的时间戳信息，无法有效捕捉时间序列的动态特性，</a:t>
            </a:r>
            <a:r>
              <a:rPr lang="zh-CN" altLang="en-US" dirty="0">
                <a:solidFill>
                  <a:srgbClr val="FF0000"/>
                </a:solidFill>
              </a:rPr>
              <a:t>使用</a:t>
            </a:r>
            <a:r>
              <a:rPr lang="en-US" altLang="zh-CN" dirty="0">
                <a:solidFill>
                  <a:srgbClr val="FF0000"/>
                </a:solidFill>
              </a:rPr>
              <a:t>Time2Vec</a:t>
            </a:r>
            <a:r>
              <a:rPr lang="zh-CN" altLang="en-US" dirty="0">
                <a:solidFill>
                  <a:srgbClr val="FF0000"/>
                </a:solidFill>
              </a:rPr>
              <a:t>方法为时间序列编码生成嵌入向量，替换</a:t>
            </a:r>
            <a:r>
              <a:rPr lang="en-US" altLang="zh-CN" dirty="0">
                <a:solidFill>
                  <a:srgbClr val="FF0000"/>
                </a:solidFill>
              </a:rPr>
              <a:t>Transformer</a:t>
            </a:r>
            <a:r>
              <a:rPr lang="zh-CN" altLang="en-US" dirty="0">
                <a:solidFill>
                  <a:srgbClr val="FF0000"/>
                </a:solidFill>
              </a:rPr>
              <a:t>中的位置编码，能够学习时间序列数据中的周期性和非周期性模式</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空间维度信息挖掘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861310"/>
          </a:xfrm>
          <a:prstGeom prst="rect">
            <a:avLst/>
          </a:prstGeom>
          <a:noFill/>
        </p:spPr>
        <p:txBody>
          <a:bodyPr wrap="square">
            <a:spAutoFit/>
          </a:bodyPr>
          <a:lstStyle/>
          <a:p>
            <a:r>
              <a:rPr lang="zh-CN" altLang="en-US" dirty="0"/>
              <a:t>（</a:t>
            </a:r>
            <a:r>
              <a:rPr lang="en-US" altLang="zh-CN" dirty="0"/>
              <a:t>1</a:t>
            </a:r>
            <a:r>
              <a:rPr lang="zh-CN" altLang="en-US" dirty="0"/>
              <a:t>）为每个维度随机生成嵌入向量，嵌入向量随着数据一起通过图神经网络进行训练，通过不断地动态调整使得嵌入向量最终学习到每个维度独特的变化特征</a:t>
            </a:r>
            <a:endParaRPr lang="en-US" altLang="zh-CN" dirty="0"/>
          </a:p>
          <a:p>
            <a:endParaRPr lang="en-US" altLang="zh-CN" dirty="0"/>
          </a:p>
          <a:p>
            <a:r>
              <a:rPr lang="zh-CN" altLang="en-US" dirty="0"/>
              <a:t>（</a:t>
            </a:r>
            <a:r>
              <a:rPr lang="en-US" altLang="zh-CN" dirty="0"/>
              <a:t>2</a:t>
            </a:r>
            <a:r>
              <a:rPr lang="zh-CN" altLang="en-US" dirty="0"/>
              <a:t>）计算不同维度嵌入向量之间的距离来判断维度之间是否存在连接关系，最终建立一个包含所有维度之间连接信息的图结构</a:t>
            </a:r>
            <a:endParaRPr lang="en-US" altLang="zh-CN" dirty="0"/>
          </a:p>
          <a:p>
            <a:endParaRPr lang="en-US" altLang="zh-CN" dirty="0"/>
          </a:p>
          <a:p>
            <a:r>
              <a:rPr lang="zh-CN" altLang="en-US" dirty="0"/>
              <a:t>（</a:t>
            </a:r>
            <a:r>
              <a:rPr lang="en-US" altLang="zh-CN" dirty="0"/>
              <a:t>3</a:t>
            </a:r>
            <a:r>
              <a:rPr lang="zh-CN" altLang="en-US" dirty="0"/>
              <a:t>）使用图注意力网络学习维度之间连接的注意力特征，每个节点的注意力特征是其邻居特征的加权和，权重由注意力机制动态计算得出</a:t>
            </a:r>
            <a:endParaRPr lang="en-US" altLang="zh-CN" dirty="0"/>
          </a:p>
          <a:p>
            <a:endParaRPr lang="en-US" altLang="zh-CN" dirty="0"/>
          </a:p>
          <a:p>
            <a:r>
              <a:rPr lang="zh-CN" altLang="en-US" dirty="0"/>
              <a:t>（</a:t>
            </a:r>
            <a:r>
              <a:rPr lang="en-US" altLang="zh-CN" dirty="0"/>
              <a:t>4</a:t>
            </a:r>
            <a:r>
              <a:rPr lang="zh-CN" altLang="en-US" dirty="0"/>
              <a:t>）将每个维度的嵌入向量和注意力特征进行点乘得到最终的空间维度输出特征</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547285" y="6645964"/>
            <a:ext cx="9644715" cy="3800422"/>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charset="-122"/>
                <a:sym typeface="+mn-ea"/>
              </a:rPr>
              <a:t>Spatial Features</a:t>
            </a:r>
            <a:endParaRPr lang="zh-CN" altLang="en-US" dirty="0"/>
          </a:p>
        </p:txBody>
      </p:sp>
      <p:sp>
        <p:nvSpPr>
          <p:cNvPr id="17" name="文本框 16"/>
          <p:cNvSpPr txBox="1"/>
          <p:nvPr/>
        </p:nvSpPr>
        <p:spPr>
          <a:xfrm>
            <a:off x="2961388" y="4479672"/>
            <a:ext cx="5943039"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空间维度特征学习模块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546847" y="4293825"/>
            <a:ext cx="2740728"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全局静态图结构</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0" name="椭圆 19"/>
          <p:cNvSpPr/>
          <p:nvPr/>
        </p:nvSpPr>
        <p:spPr>
          <a:xfrm>
            <a:off x="3785422" y="181109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270437" y="228734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3604447" y="277883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081332" y="239148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3424742" y="1972385"/>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3435537" y="2462605"/>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3695252" y="2009215"/>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3939727" y="1972385"/>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3775897" y="2552775"/>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866604" y="1439452"/>
            <a:ext cx="1747243" cy="954107"/>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输入</a:t>
            </a:r>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维时间序列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0" name="椭圆 29"/>
          <p:cNvSpPr/>
          <p:nvPr/>
        </p:nvSpPr>
        <p:spPr>
          <a:xfrm>
            <a:off x="7109664" y="1871409"/>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6545149" y="1367219"/>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6545149" y="2359089"/>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7799909" y="1871409"/>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6699454" y="1528509"/>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6726124" y="2060004"/>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6413069" y="1974914"/>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7290639" y="1966024"/>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7200469" y="1871409"/>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7466575" y="1267772"/>
            <a:ext cx="2351554"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图注意力网络</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8" name="直接箭头连接符 7"/>
          <p:cNvCxnSpPr>
            <a:cxnSpLocks/>
          </p:cNvCxnSpPr>
          <p:nvPr/>
        </p:nvCxnSpPr>
        <p:spPr>
          <a:xfrm>
            <a:off x="655507" y="2384500"/>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4550204" y="2818779"/>
            <a:ext cx="2001357"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图节点特征</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1" name="直接箭头连接符 50"/>
          <p:cNvCxnSpPr/>
          <p:nvPr/>
        </p:nvCxnSpPr>
        <p:spPr>
          <a:xfrm flipV="1">
            <a:off x="5843474" y="2471484"/>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5843474" y="1461834"/>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8" name="文本框 57"/>
          <p:cNvSpPr txBox="1"/>
          <p:nvPr/>
        </p:nvSpPr>
        <p:spPr>
          <a:xfrm>
            <a:off x="3335528" y="3623773"/>
            <a:ext cx="1330122"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图融合</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9" name="直接箭头连接符 58"/>
          <p:cNvCxnSpPr>
            <a:cxnSpLocks/>
          </p:cNvCxnSpPr>
          <p:nvPr/>
        </p:nvCxnSpPr>
        <p:spPr>
          <a:xfrm>
            <a:off x="7890396" y="2201650"/>
            <a:ext cx="2272928" cy="536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7861230" y="2318470"/>
            <a:ext cx="2370495"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空间维度特征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3" name="文本框 52">
            <a:extLst>
              <a:ext uri="{FF2B5EF4-FFF2-40B4-BE49-F238E27FC236}">
                <a16:creationId xmlns:a16="http://schemas.microsoft.com/office/drawing/2014/main" id="{06E0CC48-D713-4C7D-A452-1DF7AEC72D4D}"/>
              </a:ext>
            </a:extLst>
          </p:cNvPr>
          <p:cNvSpPr txBox="1"/>
          <p:nvPr/>
        </p:nvSpPr>
        <p:spPr>
          <a:xfrm>
            <a:off x="2653386" y="1312437"/>
            <a:ext cx="2706650"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局部动态图结构</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54" name="椭圆 53">
            <a:extLst>
              <a:ext uri="{FF2B5EF4-FFF2-40B4-BE49-F238E27FC236}">
                <a16:creationId xmlns:a16="http://schemas.microsoft.com/office/drawing/2014/main" id="{C3B5035E-3BB8-40B6-9203-E5D98C12E956}"/>
              </a:ext>
            </a:extLst>
          </p:cNvPr>
          <p:cNvSpPr/>
          <p:nvPr/>
        </p:nvSpPr>
        <p:spPr>
          <a:xfrm>
            <a:off x="1778268" y="3085349"/>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737F4B3D-58E3-4F3D-ADA4-3B30E582DFAC}"/>
              </a:ext>
            </a:extLst>
          </p:cNvPr>
          <p:cNvSpPr/>
          <p:nvPr/>
        </p:nvSpPr>
        <p:spPr>
          <a:xfrm>
            <a:off x="1263283" y="3561599"/>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D8620C71-4A1F-4445-8E8F-E8743390A3DD}"/>
              </a:ext>
            </a:extLst>
          </p:cNvPr>
          <p:cNvSpPr/>
          <p:nvPr/>
        </p:nvSpPr>
        <p:spPr>
          <a:xfrm>
            <a:off x="1597293" y="4053089"/>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A3A7B75-10B1-4FA7-93CB-5753A71AE443}"/>
              </a:ext>
            </a:extLst>
          </p:cNvPr>
          <p:cNvSpPr/>
          <p:nvPr/>
        </p:nvSpPr>
        <p:spPr>
          <a:xfrm>
            <a:off x="2074178" y="3665739"/>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63" name="直接连接符 62">
            <a:extLst>
              <a:ext uri="{FF2B5EF4-FFF2-40B4-BE49-F238E27FC236}">
                <a16:creationId xmlns:a16="http://schemas.microsoft.com/office/drawing/2014/main" id="{0C408189-871B-4317-988A-33F271026A0E}"/>
              </a:ext>
            </a:extLst>
          </p:cNvPr>
          <p:cNvCxnSpPr>
            <a:stCxn id="54" idx="3"/>
            <a:endCxn id="55" idx="7"/>
          </p:cNvCxnSpPr>
          <p:nvPr/>
        </p:nvCxnSpPr>
        <p:spPr>
          <a:xfrm flipH="1">
            <a:off x="1417588" y="3246639"/>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4" name="直接连接符 63">
            <a:extLst>
              <a:ext uri="{FF2B5EF4-FFF2-40B4-BE49-F238E27FC236}">
                <a16:creationId xmlns:a16="http://schemas.microsoft.com/office/drawing/2014/main" id="{66B43E7A-A058-41B4-B35D-FF5561B48899}"/>
              </a:ext>
            </a:extLst>
          </p:cNvPr>
          <p:cNvCxnSpPr/>
          <p:nvPr/>
        </p:nvCxnSpPr>
        <p:spPr>
          <a:xfrm>
            <a:off x="1428383" y="3736859"/>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5" name="直接连接符 64">
            <a:extLst>
              <a:ext uri="{FF2B5EF4-FFF2-40B4-BE49-F238E27FC236}">
                <a16:creationId xmlns:a16="http://schemas.microsoft.com/office/drawing/2014/main" id="{A7E333DA-08A5-455D-BE76-E8E963B08C6F}"/>
              </a:ext>
            </a:extLst>
          </p:cNvPr>
          <p:cNvCxnSpPr/>
          <p:nvPr/>
        </p:nvCxnSpPr>
        <p:spPr>
          <a:xfrm flipH="1">
            <a:off x="1688098" y="3283469"/>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6" name="直接连接符 65">
            <a:extLst>
              <a:ext uri="{FF2B5EF4-FFF2-40B4-BE49-F238E27FC236}">
                <a16:creationId xmlns:a16="http://schemas.microsoft.com/office/drawing/2014/main" id="{F72F8002-72DE-4371-9D34-CCC23CC0EDB7}"/>
              </a:ext>
            </a:extLst>
          </p:cNvPr>
          <p:cNvCxnSpPr>
            <a:stCxn id="54" idx="5"/>
          </p:cNvCxnSpPr>
          <p:nvPr/>
        </p:nvCxnSpPr>
        <p:spPr>
          <a:xfrm>
            <a:off x="1932573" y="3246639"/>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7" name="直接连接符 66">
            <a:extLst>
              <a:ext uri="{FF2B5EF4-FFF2-40B4-BE49-F238E27FC236}">
                <a16:creationId xmlns:a16="http://schemas.microsoft.com/office/drawing/2014/main" id="{55EF326B-9F35-4CB3-988E-DA97C835EA59}"/>
              </a:ext>
            </a:extLst>
          </p:cNvPr>
          <p:cNvCxnSpPr>
            <a:endCxn id="62" idx="3"/>
          </p:cNvCxnSpPr>
          <p:nvPr/>
        </p:nvCxnSpPr>
        <p:spPr>
          <a:xfrm flipV="1">
            <a:off x="1768743" y="3827029"/>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8" name="直接箭头连接符 67">
            <a:extLst>
              <a:ext uri="{FF2B5EF4-FFF2-40B4-BE49-F238E27FC236}">
                <a16:creationId xmlns:a16="http://schemas.microsoft.com/office/drawing/2014/main" id="{DEC6435F-2DE3-4994-B2E2-C7D3B5BFA782}"/>
              </a:ext>
            </a:extLst>
          </p:cNvPr>
          <p:cNvCxnSpPr>
            <a:cxnSpLocks/>
          </p:cNvCxnSpPr>
          <p:nvPr/>
        </p:nvCxnSpPr>
        <p:spPr>
          <a:xfrm>
            <a:off x="4027674" y="2735742"/>
            <a:ext cx="0" cy="836764"/>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9" name="直接箭头连接符 68">
            <a:extLst>
              <a:ext uri="{FF2B5EF4-FFF2-40B4-BE49-F238E27FC236}">
                <a16:creationId xmlns:a16="http://schemas.microsoft.com/office/drawing/2014/main" id="{29356E4A-EA49-4A66-8A7A-C9B82FEBD108}"/>
              </a:ext>
            </a:extLst>
          </p:cNvPr>
          <p:cNvCxnSpPr>
            <a:cxnSpLocks/>
          </p:cNvCxnSpPr>
          <p:nvPr/>
        </p:nvCxnSpPr>
        <p:spPr>
          <a:xfrm>
            <a:off x="2334813" y="3854334"/>
            <a:ext cx="100071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70" name="直接箭头连接符 69">
            <a:extLst>
              <a:ext uri="{FF2B5EF4-FFF2-40B4-BE49-F238E27FC236}">
                <a16:creationId xmlns:a16="http://schemas.microsoft.com/office/drawing/2014/main" id="{53B9B325-C160-4128-B5F9-3F83420A8884}"/>
              </a:ext>
            </a:extLst>
          </p:cNvPr>
          <p:cNvCxnSpPr>
            <a:cxnSpLocks/>
          </p:cNvCxnSpPr>
          <p:nvPr/>
        </p:nvCxnSpPr>
        <p:spPr>
          <a:xfrm>
            <a:off x="1838985" y="2446705"/>
            <a:ext cx="0" cy="52072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71" name="文本框 70">
            <a:extLst>
              <a:ext uri="{FF2B5EF4-FFF2-40B4-BE49-F238E27FC236}">
                <a16:creationId xmlns:a16="http://schemas.microsoft.com/office/drawing/2014/main" id="{87D260E7-3418-4288-AFC8-128FB3720724}"/>
              </a:ext>
            </a:extLst>
          </p:cNvPr>
          <p:cNvSpPr txBox="1"/>
          <p:nvPr/>
        </p:nvSpPr>
        <p:spPr>
          <a:xfrm>
            <a:off x="5804345" y="3382659"/>
            <a:ext cx="1330122" cy="954107"/>
          </a:xfrm>
          <a:prstGeom prst="rect">
            <a:avLst/>
          </a:prstGeom>
          <a:solidFill>
            <a:srgbClr val="FFFF00"/>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图神经网络</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72" name="直接箭头连接符 71">
            <a:extLst>
              <a:ext uri="{FF2B5EF4-FFF2-40B4-BE49-F238E27FC236}">
                <a16:creationId xmlns:a16="http://schemas.microsoft.com/office/drawing/2014/main" id="{4DCECE0C-EC61-4705-9DA5-BE204D418ADA}"/>
              </a:ext>
            </a:extLst>
          </p:cNvPr>
          <p:cNvCxnSpPr>
            <a:cxnSpLocks/>
          </p:cNvCxnSpPr>
          <p:nvPr/>
        </p:nvCxnSpPr>
        <p:spPr>
          <a:xfrm>
            <a:off x="4696254" y="3844950"/>
            <a:ext cx="1100471" cy="9384"/>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74" name="直接箭头连接符 73">
            <a:extLst>
              <a:ext uri="{FF2B5EF4-FFF2-40B4-BE49-F238E27FC236}">
                <a16:creationId xmlns:a16="http://schemas.microsoft.com/office/drawing/2014/main" id="{26A2CE41-C428-4AC4-83B9-FD18A873C694}"/>
              </a:ext>
            </a:extLst>
          </p:cNvPr>
          <p:cNvCxnSpPr>
            <a:cxnSpLocks/>
          </p:cNvCxnSpPr>
          <p:nvPr/>
        </p:nvCxnSpPr>
        <p:spPr>
          <a:xfrm flipV="1">
            <a:off x="6551561" y="2568779"/>
            <a:ext cx="18072" cy="741948"/>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2962014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03009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k-NN</a:t>
            </a:r>
            <a:r>
              <a:rPr lang="zh-CN" altLang="en-US" dirty="0"/>
              <a:t>，</a:t>
            </a:r>
            <a:r>
              <a:rPr lang="en-US" altLang="zh-CN" dirty="0"/>
              <a:t>Random Forest</a:t>
            </a:r>
            <a:r>
              <a:rPr lang="zh-CN" altLang="en-US" dirty="0"/>
              <a:t>，</a:t>
            </a:r>
            <a:r>
              <a:rPr lang="en-US" altLang="zh-CN" dirty="0"/>
              <a:t>PCA</a:t>
            </a:r>
            <a:r>
              <a:rPr lang="zh-CN" altLang="en-US" dirty="0"/>
              <a:t>、</a:t>
            </a:r>
            <a:r>
              <a:rPr lang="en-US" altLang="zh-CN" dirty="0"/>
              <a:t>LSTM-VAE</a:t>
            </a:r>
            <a:r>
              <a:rPr lang="zh-CN" altLang="en-US" dirty="0"/>
              <a:t>、</a:t>
            </a:r>
            <a:r>
              <a:rPr lang="en-US" altLang="zh-CN" dirty="0"/>
              <a:t>GDN</a:t>
            </a:r>
            <a:r>
              <a:rPr lang="zh-CN" altLang="en-US" dirty="0"/>
              <a:t>、</a:t>
            </a:r>
            <a:r>
              <a:rPr lang="en-US" altLang="zh-CN" dirty="0"/>
              <a:t>Anomaly Transformer</a:t>
            </a:r>
          </a:p>
          <a:p>
            <a:endParaRPr lang="en-US" altLang="zh-CN" dirty="0"/>
          </a:p>
          <a:p>
            <a:r>
              <a:rPr lang="zh-CN" altLang="en-US" dirty="0"/>
              <a:t>消融实验：（</a:t>
            </a:r>
            <a:r>
              <a:rPr lang="en-US" altLang="zh-CN" dirty="0"/>
              <a:t>1</a:t>
            </a:r>
            <a:r>
              <a:rPr lang="zh-CN" altLang="en-US" dirty="0"/>
              <a:t>）没有时间特征提取模块（</a:t>
            </a:r>
            <a:r>
              <a:rPr lang="en-US" altLang="zh-CN" dirty="0"/>
              <a:t>2</a:t>
            </a:r>
            <a:r>
              <a:rPr lang="zh-CN" altLang="en-US" dirty="0"/>
              <a:t>）没有空间特征提取模块（</a:t>
            </a:r>
            <a:r>
              <a:rPr lang="en-US" altLang="zh-CN" dirty="0"/>
              <a:t>3</a:t>
            </a:r>
            <a:r>
              <a:rPr lang="zh-CN" altLang="en-US" dirty="0"/>
              <a:t>）时间特征提取模块未使用</a:t>
            </a:r>
            <a:r>
              <a:rPr lang="en-US" altLang="zh-CN" dirty="0"/>
              <a:t>Time2vec</a:t>
            </a:r>
            <a:r>
              <a:rPr lang="zh-CN" altLang="en-US" dirty="0"/>
              <a:t>编码，使用位置编码（</a:t>
            </a:r>
            <a:r>
              <a:rPr lang="en-US" altLang="zh-CN" dirty="0"/>
              <a:t>4</a:t>
            </a:r>
            <a:r>
              <a:rPr lang="zh-CN" altLang="en-US" dirty="0"/>
              <a:t>）空间特征提取模块未进行图注意力网络学习（</a:t>
            </a:r>
            <a:r>
              <a:rPr lang="en-US" altLang="zh-CN" dirty="0"/>
              <a:t>5</a:t>
            </a:r>
            <a:r>
              <a:rPr lang="zh-CN" altLang="en-US" dirty="0"/>
              <a:t>）空间特征提取模块未进行自动的图结构学习</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306955"/>
          </a:xfrm>
          <a:prstGeom prst="rect">
            <a:avLst/>
          </a:prstGeom>
          <a:noFill/>
        </p:spPr>
        <p:txBody>
          <a:bodyPr wrap="square">
            <a:spAutoFit/>
          </a:bodyPr>
          <a:lstStyle/>
          <a:p>
            <a:r>
              <a:rPr lang="zh-CN" altLang="en-US" dirty="0"/>
              <a:t>（</a:t>
            </a:r>
            <a:r>
              <a:rPr lang="en-US" altLang="zh-CN" dirty="0"/>
              <a:t>1</a:t>
            </a:r>
            <a:r>
              <a:rPr lang="zh-CN" altLang="en-US" dirty="0"/>
              <a:t>）目前多维时间序列异常检测研究主要是对历史数据中的异常进行检测，缺乏对未来一段时间内可能出现的异常进行预测的研究，而异常预测往往在实际应用场景下更具有应用价值</a:t>
            </a:r>
          </a:p>
          <a:p>
            <a:endParaRPr lang="zh-CN" altLang="en-US" dirty="0">
              <a:solidFill>
                <a:srgbClr val="FF0000"/>
              </a:solidFill>
            </a:endParaRPr>
          </a:p>
          <a:p>
            <a:r>
              <a:rPr lang="zh-CN" altLang="en-US" dirty="0"/>
              <a:t>（</a:t>
            </a:r>
            <a:r>
              <a:rPr lang="en-US" altLang="zh-CN" dirty="0"/>
              <a:t>2</a:t>
            </a:r>
            <a:r>
              <a:rPr lang="zh-CN" altLang="en-US" dirty="0"/>
              <a:t>）异常预测只能是针对有异常前兆数据的异常进行预测，目前</a:t>
            </a:r>
            <a:r>
              <a:rPr lang="zh-CN" altLang="en-US" dirty="0">
                <a:sym typeface="+mn-ea"/>
              </a:rPr>
              <a:t>多维时间序列异常预测的难点主要有</a:t>
            </a:r>
            <a:r>
              <a:rPr lang="zh-CN" altLang="en-US" dirty="0">
                <a:solidFill>
                  <a:srgbClr val="FF0000"/>
                </a:solidFill>
                <a:sym typeface="+mn-ea"/>
              </a:rPr>
              <a:t>如何准确学习到不同维度的异常前兆数据的特征、如何判断在给定时间窗口内有异常前兆数据出现、如何判断异常前兆数据的异常程度</a:t>
            </a:r>
            <a:endParaRPr lang="en-US" altLang="zh-CN" dirty="0">
              <a:solidFill>
                <a:srgbClr val="FF0000"/>
              </a:solidFill>
            </a:endParaRPr>
          </a:p>
          <a:p>
            <a:endParaRPr lang="en-US" altLang="zh-CN" dirty="0">
              <a:solidFill>
                <a:srgbClr val="FF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21760" y="2414329"/>
            <a:ext cx="8906613" cy="2030095"/>
          </a:xfrm>
          <a:prstGeom prst="rect">
            <a:avLst/>
          </a:prstGeom>
          <a:noFill/>
        </p:spPr>
        <p:txBody>
          <a:bodyPr wrap="square">
            <a:spAutoFit/>
          </a:bodyPr>
          <a:lstStyle/>
          <a:p>
            <a:r>
              <a:rPr lang="zh-CN" altLang="en-US" dirty="0"/>
              <a:t>（</a:t>
            </a:r>
            <a:r>
              <a:rPr lang="en-US" altLang="zh-CN" dirty="0"/>
              <a:t>1</a:t>
            </a:r>
            <a:r>
              <a:rPr lang="zh-CN" altLang="en-US" dirty="0"/>
              <a:t>）基于</a:t>
            </a:r>
            <a:r>
              <a:rPr lang="en-US" altLang="zh-CN" dirty="0"/>
              <a:t>FFT</a:t>
            </a:r>
            <a:r>
              <a:rPr lang="zh-CN" altLang="en-US" dirty="0"/>
              <a:t>从频域角度对多维时间序列的每个维度数据单独进行频域特征分析</a:t>
            </a:r>
            <a:endParaRPr lang="en-US" altLang="zh-CN" dirty="0"/>
          </a:p>
          <a:p>
            <a:endParaRPr lang="en-US" altLang="zh-CN" dirty="0"/>
          </a:p>
          <a:p>
            <a:r>
              <a:rPr lang="zh-CN" altLang="en-US" dirty="0"/>
              <a:t>（</a:t>
            </a:r>
            <a:r>
              <a:rPr lang="en-US" altLang="zh-CN" dirty="0"/>
              <a:t>2</a:t>
            </a:r>
            <a:r>
              <a:rPr lang="zh-CN" altLang="en-US" dirty="0"/>
              <a:t>）基于多尺度学习对输入数据进行多尺度的特征学习</a:t>
            </a:r>
            <a:endParaRPr lang="en-US" altLang="zh-CN" dirty="0"/>
          </a:p>
          <a:p>
            <a:endParaRPr lang="en-US" altLang="zh-CN" dirty="0"/>
          </a:p>
          <a:p>
            <a:r>
              <a:rPr lang="zh-CN" altLang="en-US" dirty="0"/>
              <a:t>（</a:t>
            </a:r>
            <a:r>
              <a:rPr lang="en-US" altLang="zh-CN" dirty="0"/>
              <a:t>3</a:t>
            </a:r>
            <a:r>
              <a:rPr lang="zh-CN" altLang="en-US" dirty="0"/>
              <a:t>）基于学习到的多尺度特征进行信息融合</a:t>
            </a:r>
          </a:p>
          <a:p>
            <a:endParaRPr lang="en-US" altLang="zh-CN" dirty="0"/>
          </a:p>
          <a:p>
            <a:r>
              <a:rPr lang="zh-CN" altLang="en-US" dirty="0"/>
              <a:t>（</a:t>
            </a:r>
            <a:r>
              <a:rPr lang="en-US" altLang="zh-CN" dirty="0"/>
              <a:t>4</a:t>
            </a:r>
            <a:r>
              <a:rPr lang="zh-CN" altLang="en-US" dirty="0"/>
              <a:t>）</a:t>
            </a:r>
            <a:r>
              <a:rPr lang="zh-CN" altLang="en-US" dirty="0">
                <a:sym typeface="+mn-ea"/>
              </a:rPr>
              <a:t>基于多尺度的特征分布差异判断异常存在性，</a:t>
            </a:r>
            <a:r>
              <a:rPr lang="zh-CN" altLang="en-US" dirty="0"/>
              <a:t>基于序列重构判断异常波动程度</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9854506-B346-41C5-A919-7C5AAAA5B080}"/>
              </a:ext>
            </a:extLst>
          </p:cNvPr>
          <p:cNvPicPr>
            <a:picLocks noChangeAspect="1"/>
          </p:cNvPicPr>
          <p:nvPr/>
        </p:nvPicPr>
        <p:blipFill>
          <a:blip r:embed="rId4"/>
          <a:stretch>
            <a:fillRect/>
          </a:stretch>
        </p:blipFill>
        <p:spPr>
          <a:xfrm>
            <a:off x="2181628" y="1575239"/>
            <a:ext cx="7828744" cy="4567776"/>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301750" y="1582420"/>
            <a:ext cx="10048875" cy="3692525"/>
          </a:xfrm>
          <a:prstGeom prst="rect">
            <a:avLst/>
          </a:prstGeom>
          <a:noFill/>
        </p:spPr>
        <p:txBody>
          <a:bodyPr wrap="square">
            <a:spAutoFit/>
          </a:bodyPr>
          <a:lstStyle/>
          <a:p>
            <a:r>
              <a:rPr lang="zh-CN" altLang="en-US" dirty="0"/>
              <a:t>（</a:t>
            </a:r>
            <a:r>
              <a:rPr lang="en-US" altLang="zh-CN" dirty="0"/>
              <a:t>1</a:t>
            </a:r>
            <a:r>
              <a:rPr lang="zh-CN" altLang="en-US" dirty="0"/>
              <a:t>）</a:t>
            </a:r>
            <a:r>
              <a:rPr lang="zh-CN" altLang="en-US">
                <a:sym typeface="+mn-ea"/>
              </a:rPr>
              <a:t>利用</a:t>
            </a:r>
            <a:r>
              <a:rPr lang="zh-CN" altLang="en-US">
                <a:solidFill>
                  <a:srgbClr val="FF0000"/>
                </a:solidFill>
                <a:sym typeface="+mn-ea"/>
              </a:rPr>
              <a:t>快速傅立叶变换计算各个维度数据的主要周期</a:t>
            </a:r>
            <a:r>
              <a:rPr lang="zh-CN" altLang="en-US">
                <a:sym typeface="+mn-ea"/>
              </a:rPr>
              <a:t>，并对这个周期内的数据进行掩码，使得模型可以更好地学习非主要周期的数据特征（因为异常前兆数据一般存在于非主要周期内），进而</a:t>
            </a:r>
            <a:r>
              <a:rPr lang="zh-CN" altLang="en-US">
                <a:solidFill>
                  <a:srgbClr val="FF0000"/>
                </a:solidFill>
                <a:sym typeface="+mn-ea"/>
              </a:rPr>
              <a:t>针对每个维度生成不同掩码长度的掩码序列</a:t>
            </a:r>
            <a:r>
              <a:rPr lang="zh-CN" altLang="en-US">
                <a:sym typeface="+mn-ea"/>
              </a:rPr>
              <a:t>（因为不同维度数据的主要周期不同，所以需要单独生成不同的掩码长度）</a:t>
            </a:r>
            <a:endParaRPr lang="en-US" altLang="zh-CN" dirty="0"/>
          </a:p>
          <a:p>
            <a:endParaRPr lang="en-US" altLang="zh-CN" dirty="0"/>
          </a:p>
          <a:p>
            <a:r>
              <a:rPr lang="zh-CN" altLang="en-US" dirty="0"/>
              <a:t>（</a:t>
            </a:r>
            <a:r>
              <a:rPr lang="en-US" altLang="zh-CN" dirty="0"/>
              <a:t>2</a:t>
            </a:r>
            <a:r>
              <a:rPr lang="zh-CN" altLang="en-US" dirty="0"/>
              <a:t>）</a:t>
            </a:r>
            <a:r>
              <a:rPr lang="zh-CN" altLang="en-US">
                <a:sym typeface="+mn-ea"/>
              </a:rPr>
              <a:t>将</a:t>
            </a:r>
            <a:r>
              <a:rPr lang="zh-CN" altLang="en-US">
                <a:solidFill>
                  <a:srgbClr val="FF0000"/>
                </a:solidFill>
                <a:sym typeface="+mn-ea"/>
              </a:rPr>
              <a:t>每个维度的掩码序列进行不同尺度的子序列划分</a:t>
            </a:r>
            <a:r>
              <a:rPr lang="zh-CN" altLang="en-US">
                <a:sym typeface="+mn-ea"/>
              </a:rPr>
              <a:t>（因为同一维度数据内的异常可能有多种，每种异常的前兆数据可能有不同的特征，所以使用不同长度的时间窗口进行子序列划分，同时学习不同尺度下的序列特征，可以更好地学习到不同的异常前兆数据特征）</a:t>
            </a:r>
            <a:endParaRPr lang="zh-CN" altLang="en-US"/>
          </a:p>
          <a:p>
            <a:endParaRPr lang="en-US" altLang="zh-CN" dirty="0"/>
          </a:p>
          <a:p>
            <a:endParaRPr lang="en-US" altLang="zh-CN" dirty="0"/>
          </a:p>
          <a:p>
            <a:r>
              <a:rPr lang="zh-CN" altLang="en-US" dirty="0"/>
              <a:t>（</a:t>
            </a:r>
            <a:r>
              <a:rPr lang="en-US" altLang="zh-CN" dirty="0"/>
              <a:t>3</a:t>
            </a:r>
            <a:r>
              <a:rPr lang="zh-CN" altLang="en-US" dirty="0"/>
              <a:t>）</a:t>
            </a:r>
            <a:r>
              <a:rPr lang="zh-CN" altLang="en-US" dirty="0">
                <a:solidFill>
                  <a:srgbClr val="FF0000"/>
                </a:solidFill>
              </a:rPr>
              <a:t>计算</a:t>
            </a:r>
            <a:r>
              <a:rPr lang="zh-CN" altLang="en-US">
                <a:solidFill>
                  <a:srgbClr val="FF0000"/>
                </a:solidFill>
                <a:sym typeface="+mn-ea"/>
              </a:rPr>
              <a:t>不同尺度特征间的相似度</a:t>
            </a:r>
            <a:r>
              <a:rPr lang="zh-CN" altLang="en-US">
                <a:sym typeface="+mn-ea"/>
              </a:rPr>
              <a:t>，并且</a:t>
            </a:r>
            <a:r>
              <a:rPr lang="zh-CN" altLang="en-US">
                <a:solidFill>
                  <a:srgbClr val="FF0000"/>
                </a:solidFill>
                <a:sym typeface="+mn-ea"/>
              </a:rPr>
              <a:t>使用</a:t>
            </a:r>
            <a:r>
              <a:rPr lang="en-US" altLang="zh-CN">
                <a:solidFill>
                  <a:srgbClr val="FF0000"/>
                </a:solidFill>
                <a:sym typeface="+mn-ea"/>
              </a:rPr>
              <a:t>MLP</a:t>
            </a:r>
            <a:r>
              <a:rPr lang="zh-CN" altLang="en-US">
                <a:solidFill>
                  <a:srgbClr val="FF0000"/>
                </a:solidFill>
                <a:sym typeface="+mn-ea"/>
              </a:rPr>
              <a:t>融合学习到的多尺度特征后对序列进行重构</a:t>
            </a:r>
            <a:r>
              <a:rPr lang="zh-CN" altLang="en-US">
                <a:sym typeface="+mn-ea"/>
              </a:rPr>
              <a:t>，不同尺度特征间的相似度反映了是否有异常存在导致影响了特征空间的分布，重构误差反映了异常程度，根据相似度和重构误差来对未来一段时间窗口内是否会有异常发生进行预测</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175323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PAD</a:t>
            </a:r>
            <a:r>
              <a:rPr lang="zh-CN" altLang="en-US" dirty="0"/>
              <a:t>、</a:t>
            </a:r>
            <a:r>
              <a:rPr lang="en-US" altLang="zh-CN" dirty="0"/>
              <a:t>LSTM-VAE</a:t>
            </a:r>
            <a:r>
              <a:rPr lang="zh-CN" altLang="en-US" dirty="0"/>
              <a:t>、</a:t>
            </a:r>
            <a:r>
              <a:rPr lang="en-US" altLang="zh-CN" dirty="0"/>
              <a:t>D</a:t>
            </a:r>
            <a:r>
              <a:rPr lang="en-US" altLang="zh-CN" baseline="30000" dirty="0"/>
              <a:t>3</a:t>
            </a:r>
            <a:r>
              <a:rPr lang="en-US" altLang="zh-CN" dirty="0"/>
              <a:t>R</a:t>
            </a:r>
            <a:r>
              <a:rPr lang="zh-CN" altLang="en-US" dirty="0"/>
              <a:t>、</a:t>
            </a:r>
            <a:r>
              <a:rPr lang="en-US" altLang="zh-CN" dirty="0">
                <a:sym typeface="+mn-ea"/>
              </a:rPr>
              <a:t>Anomaly Transformer</a:t>
            </a:r>
            <a:r>
              <a:rPr lang="zh-CN" altLang="en-US" dirty="0">
                <a:sym typeface="+mn-ea"/>
              </a:rPr>
              <a:t>、</a:t>
            </a:r>
            <a:r>
              <a:rPr lang="en-US" altLang="zh-CN" dirty="0">
                <a:sym typeface="+mn-ea"/>
              </a:rPr>
              <a:t>GANomaly</a:t>
            </a:r>
            <a:endParaRPr lang="en-US" dirty="0"/>
          </a:p>
          <a:p>
            <a:endParaRPr lang="en-US" altLang="zh-CN" dirty="0"/>
          </a:p>
          <a:p>
            <a:r>
              <a:rPr lang="zh-CN" altLang="en-US" dirty="0"/>
              <a:t>消融实验：（</a:t>
            </a:r>
            <a:r>
              <a:rPr lang="en-US" altLang="zh-CN" dirty="0"/>
              <a:t>1</a:t>
            </a:r>
            <a:r>
              <a:rPr lang="zh-CN" altLang="en-US" dirty="0"/>
              <a:t>）未对主周期数据进行掩码（</a:t>
            </a:r>
            <a:r>
              <a:rPr lang="en-US" altLang="zh-CN" dirty="0"/>
              <a:t>2</a:t>
            </a:r>
            <a:r>
              <a:rPr lang="zh-CN" altLang="en-US" dirty="0"/>
              <a:t>）未进行多尺度特征学习（</a:t>
            </a:r>
            <a:r>
              <a:rPr lang="en-US" altLang="zh-CN" dirty="0"/>
              <a:t>3</a:t>
            </a:r>
            <a:r>
              <a:rPr lang="zh-CN" altLang="en-US" dirty="0"/>
              <a:t>）未进行维度独立性操作（</a:t>
            </a:r>
            <a:r>
              <a:rPr lang="en-US" altLang="zh-CN" dirty="0"/>
              <a:t>4</a:t>
            </a:r>
            <a:r>
              <a:rPr lang="zh-CN" altLang="en-US" dirty="0"/>
              <a:t>）未进行重构或多尺度特征相似性计算</a:t>
            </a:r>
            <a:endParaRPr lang="en-US" altLang="zh-C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graphicFrame>
        <p:nvGraphicFramePr>
          <p:cNvPr id="6" name="表格 6">
            <a:extLst>
              <a:ext uri="{FF2B5EF4-FFF2-40B4-BE49-F238E27FC236}">
                <a16:creationId xmlns:a16="http://schemas.microsoft.com/office/drawing/2014/main" id="{9E27FD60-8B66-495E-8554-3C2B8FEFCF42}"/>
              </a:ext>
            </a:extLst>
          </p:cNvPr>
          <p:cNvGraphicFramePr>
            <a:graphicFrameLocks noGrp="1"/>
          </p:cNvGraphicFramePr>
          <p:nvPr>
            <p:extLst>
              <p:ext uri="{D42A27DB-BD31-4B8C-83A1-F6EECF244321}">
                <p14:modId xmlns:p14="http://schemas.microsoft.com/office/powerpoint/2010/main" val="2562415414"/>
              </p:ext>
            </p:extLst>
          </p:nvPr>
        </p:nvGraphicFramePr>
        <p:xfrm>
          <a:off x="2784850" y="1758119"/>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12" name="等腰三角形 11">
            <a:extLst>
              <a:ext uri="{FF2B5EF4-FFF2-40B4-BE49-F238E27FC236}">
                <a16:creationId xmlns:a16="http://schemas.microsoft.com/office/drawing/2014/main" id="{5D1CD56C-692F-4B02-9B4A-DDAC5F6C3B29}"/>
              </a:ext>
            </a:extLst>
          </p:cNvPr>
          <p:cNvSpPr/>
          <p:nvPr/>
        </p:nvSpPr>
        <p:spPr>
          <a:xfrm>
            <a:off x="3253032"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C62B8861-5A1B-471F-86EF-71C57BE366DE}"/>
              </a:ext>
            </a:extLst>
          </p:cNvPr>
          <p:cNvSpPr/>
          <p:nvPr/>
        </p:nvSpPr>
        <p:spPr>
          <a:xfrm>
            <a:off x="3629631"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FB296060-4EB0-49F6-9EDC-235EAF0456AE}"/>
              </a:ext>
            </a:extLst>
          </p:cNvPr>
          <p:cNvSpPr/>
          <p:nvPr/>
        </p:nvSpPr>
        <p:spPr>
          <a:xfrm>
            <a:off x="4010099"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1F521204-70B4-49C9-8107-D7B3C1BA099E}"/>
              </a:ext>
            </a:extLst>
          </p:cNvPr>
          <p:cNvSpPr/>
          <p:nvPr/>
        </p:nvSpPr>
        <p:spPr>
          <a:xfrm>
            <a:off x="4390567"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a:extLst>
              <a:ext uri="{FF2B5EF4-FFF2-40B4-BE49-F238E27FC236}">
                <a16:creationId xmlns:a16="http://schemas.microsoft.com/office/drawing/2014/main" id="{4298CD78-8466-4191-A25B-BC52F3F20ECA}"/>
              </a:ext>
            </a:extLst>
          </p:cNvPr>
          <p:cNvSpPr/>
          <p:nvPr/>
        </p:nvSpPr>
        <p:spPr>
          <a:xfrm>
            <a:off x="2876434"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6">
            <a:extLst>
              <a:ext uri="{FF2B5EF4-FFF2-40B4-BE49-F238E27FC236}">
                <a16:creationId xmlns:a16="http://schemas.microsoft.com/office/drawing/2014/main" id="{6EB96779-888E-4C0A-8841-6FA3D4F31E7C}"/>
              </a:ext>
            </a:extLst>
          </p:cNvPr>
          <p:cNvGraphicFramePr>
            <a:graphicFrameLocks noGrp="1"/>
          </p:cNvGraphicFramePr>
          <p:nvPr>
            <p:extLst>
              <p:ext uri="{D42A27DB-BD31-4B8C-83A1-F6EECF244321}">
                <p14:modId xmlns:p14="http://schemas.microsoft.com/office/powerpoint/2010/main" val="3408271352"/>
              </p:ext>
            </p:extLst>
          </p:nvPr>
        </p:nvGraphicFramePr>
        <p:xfrm>
          <a:off x="5424915" y="1575239"/>
          <a:ext cx="1515000" cy="182880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963261680"/>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82114427"/>
                  </a:ext>
                </a:extLst>
              </a:tr>
            </a:tbl>
          </a:graphicData>
        </a:graphic>
      </p:graphicFrame>
      <p:sp>
        <p:nvSpPr>
          <p:cNvPr id="17" name="等腰三角形 16">
            <a:extLst>
              <a:ext uri="{FF2B5EF4-FFF2-40B4-BE49-F238E27FC236}">
                <a16:creationId xmlns:a16="http://schemas.microsoft.com/office/drawing/2014/main" id="{2372177F-C90C-4CAC-87DE-C5F34C9005A5}"/>
              </a:ext>
            </a:extLst>
          </p:cNvPr>
          <p:cNvSpPr/>
          <p:nvPr/>
        </p:nvSpPr>
        <p:spPr>
          <a:xfrm>
            <a:off x="5523390" y="168515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a:extLst>
              <a:ext uri="{FF2B5EF4-FFF2-40B4-BE49-F238E27FC236}">
                <a16:creationId xmlns:a16="http://schemas.microsoft.com/office/drawing/2014/main" id="{14167AF2-F748-41F0-8BA1-C324CC86059E}"/>
              </a:ext>
            </a:extLst>
          </p:cNvPr>
          <p:cNvSpPr/>
          <p:nvPr/>
        </p:nvSpPr>
        <p:spPr>
          <a:xfrm>
            <a:off x="5891810"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808E2FC8-09CE-403C-B436-47CD0135DB41}"/>
              </a:ext>
            </a:extLst>
          </p:cNvPr>
          <p:cNvSpPr/>
          <p:nvPr/>
        </p:nvSpPr>
        <p:spPr>
          <a:xfrm>
            <a:off x="6280286"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1E377A2C-47D3-453C-861E-B553FF144AFE}"/>
              </a:ext>
            </a:extLst>
          </p:cNvPr>
          <p:cNvSpPr/>
          <p:nvPr/>
        </p:nvSpPr>
        <p:spPr>
          <a:xfrm>
            <a:off x="6668762"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a:extLst>
              <a:ext uri="{FF2B5EF4-FFF2-40B4-BE49-F238E27FC236}">
                <a16:creationId xmlns:a16="http://schemas.microsoft.com/office/drawing/2014/main" id="{F15C83BE-34E2-4209-A9AC-1347F9B3B1EE}"/>
              </a:ext>
            </a:extLst>
          </p:cNvPr>
          <p:cNvSpPr/>
          <p:nvPr/>
        </p:nvSpPr>
        <p:spPr>
          <a:xfrm>
            <a:off x="5523389"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C4284886-C840-42A9-A0A0-FDA8571ACE8C}"/>
              </a:ext>
            </a:extLst>
          </p:cNvPr>
          <p:cNvSpPr/>
          <p:nvPr/>
        </p:nvSpPr>
        <p:spPr>
          <a:xfrm>
            <a:off x="5523388"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a:extLst>
              <a:ext uri="{FF2B5EF4-FFF2-40B4-BE49-F238E27FC236}">
                <a16:creationId xmlns:a16="http://schemas.microsoft.com/office/drawing/2014/main" id="{19654558-F9B0-4FEF-B529-841FF45087FD}"/>
              </a:ext>
            </a:extLst>
          </p:cNvPr>
          <p:cNvSpPr/>
          <p:nvPr/>
        </p:nvSpPr>
        <p:spPr>
          <a:xfrm>
            <a:off x="5523387"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6F9B5B92-8CEC-4D9C-B70F-02600C07E24F}"/>
              </a:ext>
            </a:extLst>
          </p:cNvPr>
          <p:cNvSpPr/>
          <p:nvPr/>
        </p:nvSpPr>
        <p:spPr>
          <a:xfrm>
            <a:off x="5523387"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a:extLst>
              <a:ext uri="{FF2B5EF4-FFF2-40B4-BE49-F238E27FC236}">
                <a16:creationId xmlns:a16="http://schemas.microsoft.com/office/drawing/2014/main" id="{BC775EFF-82CA-4DD9-A0B3-96E04591C6E0}"/>
              </a:ext>
            </a:extLst>
          </p:cNvPr>
          <p:cNvSpPr/>
          <p:nvPr/>
        </p:nvSpPr>
        <p:spPr>
          <a:xfrm>
            <a:off x="5891809" y="202854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BEE84C10-AAB0-4B61-8182-378C0AB68C76}"/>
              </a:ext>
            </a:extLst>
          </p:cNvPr>
          <p:cNvSpPr/>
          <p:nvPr/>
        </p:nvSpPr>
        <p:spPr>
          <a:xfrm>
            <a:off x="5891809"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F6F661CD-B990-4DA2-83BF-7A3BEE38A9BB}"/>
              </a:ext>
            </a:extLst>
          </p:cNvPr>
          <p:cNvSpPr/>
          <p:nvPr/>
        </p:nvSpPr>
        <p:spPr>
          <a:xfrm>
            <a:off x="5891809" y="276894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FE6A2F05-F990-4B98-8126-351D335F8CDC}"/>
              </a:ext>
            </a:extLst>
          </p:cNvPr>
          <p:cNvSpPr/>
          <p:nvPr/>
        </p:nvSpPr>
        <p:spPr>
          <a:xfrm>
            <a:off x="5891808"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a:extLst>
              <a:ext uri="{FF2B5EF4-FFF2-40B4-BE49-F238E27FC236}">
                <a16:creationId xmlns:a16="http://schemas.microsoft.com/office/drawing/2014/main" id="{994F861B-75B5-41A0-AF67-DAC2B7543812}"/>
              </a:ext>
            </a:extLst>
          </p:cNvPr>
          <p:cNvSpPr/>
          <p:nvPr/>
        </p:nvSpPr>
        <p:spPr>
          <a:xfrm>
            <a:off x="6280286"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a:extLst>
              <a:ext uri="{FF2B5EF4-FFF2-40B4-BE49-F238E27FC236}">
                <a16:creationId xmlns:a16="http://schemas.microsoft.com/office/drawing/2014/main" id="{8851FEF2-326C-473D-B775-28E2DC915D21}"/>
              </a:ext>
            </a:extLst>
          </p:cNvPr>
          <p:cNvSpPr/>
          <p:nvPr/>
        </p:nvSpPr>
        <p:spPr>
          <a:xfrm>
            <a:off x="6260240"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a:extLst>
              <a:ext uri="{FF2B5EF4-FFF2-40B4-BE49-F238E27FC236}">
                <a16:creationId xmlns:a16="http://schemas.microsoft.com/office/drawing/2014/main" id="{12EEA47F-ADE7-4A91-9285-0531C545A3F7}"/>
              </a:ext>
            </a:extLst>
          </p:cNvPr>
          <p:cNvSpPr/>
          <p:nvPr/>
        </p:nvSpPr>
        <p:spPr>
          <a:xfrm>
            <a:off x="6260240"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6E0FC88C-81B3-4DD7-8C3D-ACE30E01343B}"/>
              </a:ext>
            </a:extLst>
          </p:cNvPr>
          <p:cNvSpPr/>
          <p:nvPr/>
        </p:nvSpPr>
        <p:spPr>
          <a:xfrm>
            <a:off x="625726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a:extLst>
              <a:ext uri="{FF2B5EF4-FFF2-40B4-BE49-F238E27FC236}">
                <a16:creationId xmlns:a16="http://schemas.microsoft.com/office/drawing/2014/main" id="{BF07214C-499D-4C17-A194-3ADC3A75007F}"/>
              </a:ext>
            </a:extLst>
          </p:cNvPr>
          <p:cNvSpPr/>
          <p:nvPr/>
        </p:nvSpPr>
        <p:spPr>
          <a:xfrm>
            <a:off x="6646703" y="202832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928C6662-94E1-4FD8-A8E7-CAD3644F7FFA}"/>
              </a:ext>
            </a:extLst>
          </p:cNvPr>
          <p:cNvSpPr/>
          <p:nvPr/>
        </p:nvSpPr>
        <p:spPr>
          <a:xfrm>
            <a:off x="6668762"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a:extLst>
              <a:ext uri="{FF2B5EF4-FFF2-40B4-BE49-F238E27FC236}">
                <a16:creationId xmlns:a16="http://schemas.microsoft.com/office/drawing/2014/main" id="{C3F45F54-AA0D-476B-AC6B-DC363136A7AE}"/>
              </a:ext>
            </a:extLst>
          </p:cNvPr>
          <p:cNvSpPr/>
          <p:nvPr/>
        </p:nvSpPr>
        <p:spPr>
          <a:xfrm>
            <a:off x="6646702"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a:extLst>
              <a:ext uri="{FF2B5EF4-FFF2-40B4-BE49-F238E27FC236}">
                <a16:creationId xmlns:a16="http://schemas.microsoft.com/office/drawing/2014/main" id="{35720FF3-2CB4-4A2D-A1F9-426FB6FBFEEC}"/>
              </a:ext>
            </a:extLst>
          </p:cNvPr>
          <p:cNvSpPr/>
          <p:nvPr/>
        </p:nvSpPr>
        <p:spPr>
          <a:xfrm>
            <a:off x="664670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表格 8">
            <a:extLst>
              <a:ext uri="{FF2B5EF4-FFF2-40B4-BE49-F238E27FC236}">
                <a16:creationId xmlns:a16="http://schemas.microsoft.com/office/drawing/2014/main" id="{BB10BF29-A687-4551-924F-2F5F89BFCE8F}"/>
              </a:ext>
            </a:extLst>
          </p:cNvPr>
          <p:cNvGraphicFramePr>
            <a:graphicFrameLocks noGrp="1"/>
          </p:cNvGraphicFramePr>
          <p:nvPr>
            <p:extLst>
              <p:ext uri="{D42A27DB-BD31-4B8C-83A1-F6EECF244321}">
                <p14:modId xmlns:p14="http://schemas.microsoft.com/office/powerpoint/2010/main" val="3719613037"/>
              </p:ext>
            </p:extLst>
          </p:nvPr>
        </p:nvGraphicFramePr>
        <p:xfrm>
          <a:off x="7683237" y="1770548"/>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38" name="等腰三角形 37">
            <a:extLst>
              <a:ext uri="{FF2B5EF4-FFF2-40B4-BE49-F238E27FC236}">
                <a16:creationId xmlns:a16="http://schemas.microsoft.com/office/drawing/2014/main" id="{F62BB763-064A-4F3E-AAF2-AD1117AC581D}"/>
              </a:ext>
            </a:extLst>
          </p:cNvPr>
          <p:cNvSpPr/>
          <p:nvPr/>
        </p:nvSpPr>
        <p:spPr>
          <a:xfrm>
            <a:off x="7777211"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a:extLst>
              <a:ext uri="{FF2B5EF4-FFF2-40B4-BE49-F238E27FC236}">
                <a16:creationId xmlns:a16="http://schemas.microsoft.com/office/drawing/2014/main" id="{A31AC8B6-8D0A-4448-94E8-54AE577D1EF7}"/>
              </a:ext>
            </a:extLst>
          </p:cNvPr>
          <p:cNvSpPr/>
          <p:nvPr/>
        </p:nvSpPr>
        <p:spPr>
          <a:xfrm>
            <a:off x="8168653"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a:extLst>
              <a:ext uri="{FF2B5EF4-FFF2-40B4-BE49-F238E27FC236}">
                <a16:creationId xmlns:a16="http://schemas.microsoft.com/office/drawing/2014/main" id="{FA7DD38E-7A8C-4C9B-9514-3ED756977AC9}"/>
              </a:ext>
            </a:extLst>
          </p:cNvPr>
          <p:cNvSpPr/>
          <p:nvPr/>
        </p:nvSpPr>
        <p:spPr>
          <a:xfrm>
            <a:off x="8535960" y="18898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a:extLst>
              <a:ext uri="{FF2B5EF4-FFF2-40B4-BE49-F238E27FC236}">
                <a16:creationId xmlns:a16="http://schemas.microsoft.com/office/drawing/2014/main" id="{A43FB09E-994C-494B-8CD4-22688379DBA1}"/>
              </a:ext>
            </a:extLst>
          </p:cNvPr>
          <p:cNvSpPr/>
          <p:nvPr/>
        </p:nvSpPr>
        <p:spPr>
          <a:xfrm>
            <a:off x="8927402"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2" name="表格 41">
            <a:extLst>
              <a:ext uri="{FF2B5EF4-FFF2-40B4-BE49-F238E27FC236}">
                <a16:creationId xmlns:a16="http://schemas.microsoft.com/office/drawing/2014/main" id="{6020B5E7-36E3-45B2-8AF6-341944D25F44}"/>
              </a:ext>
            </a:extLst>
          </p:cNvPr>
          <p:cNvGraphicFramePr>
            <a:graphicFrameLocks noGrp="1"/>
          </p:cNvGraphicFramePr>
          <p:nvPr>
            <p:extLst>
              <p:ext uri="{D42A27DB-BD31-4B8C-83A1-F6EECF244321}">
                <p14:modId xmlns:p14="http://schemas.microsoft.com/office/powerpoint/2010/main" val="1705408845"/>
              </p:ext>
            </p:extLst>
          </p:nvPr>
        </p:nvGraphicFramePr>
        <p:xfrm>
          <a:off x="2960909" y="4142365"/>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43" name="等腰三角形 42">
            <a:extLst>
              <a:ext uri="{FF2B5EF4-FFF2-40B4-BE49-F238E27FC236}">
                <a16:creationId xmlns:a16="http://schemas.microsoft.com/office/drawing/2014/main" id="{71B148EF-A88A-45BD-B81D-6A295AD5A86B}"/>
              </a:ext>
            </a:extLst>
          </p:cNvPr>
          <p:cNvSpPr/>
          <p:nvPr/>
        </p:nvSpPr>
        <p:spPr>
          <a:xfrm>
            <a:off x="3054883"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a:extLst>
              <a:ext uri="{FF2B5EF4-FFF2-40B4-BE49-F238E27FC236}">
                <a16:creationId xmlns:a16="http://schemas.microsoft.com/office/drawing/2014/main" id="{77F26078-66D1-4349-8477-DEA300F7766C}"/>
              </a:ext>
            </a:extLst>
          </p:cNvPr>
          <p:cNvSpPr/>
          <p:nvPr/>
        </p:nvSpPr>
        <p:spPr>
          <a:xfrm>
            <a:off x="3446325"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a:extLst>
              <a:ext uri="{FF2B5EF4-FFF2-40B4-BE49-F238E27FC236}">
                <a16:creationId xmlns:a16="http://schemas.microsoft.com/office/drawing/2014/main" id="{36EB1E5B-7FDD-4ECB-8258-3F57C6132D67}"/>
              </a:ext>
            </a:extLst>
          </p:cNvPr>
          <p:cNvSpPr/>
          <p:nvPr/>
        </p:nvSpPr>
        <p:spPr>
          <a:xfrm>
            <a:off x="3813632" y="4261651"/>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7ECC8672-F9ED-49F3-8128-2E822C6E3E79}"/>
              </a:ext>
            </a:extLst>
          </p:cNvPr>
          <p:cNvSpPr/>
          <p:nvPr/>
        </p:nvSpPr>
        <p:spPr>
          <a:xfrm>
            <a:off x="4205074"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7" name="表格 6">
            <a:extLst>
              <a:ext uri="{FF2B5EF4-FFF2-40B4-BE49-F238E27FC236}">
                <a16:creationId xmlns:a16="http://schemas.microsoft.com/office/drawing/2014/main" id="{7E6829E2-4A43-4216-B103-1F136D4D0F2C}"/>
              </a:ext>
            </a:extLst>
          </p:cNvPr>
          <p:cNvGraphicFramePr>
            <a:graphicFrameLocks noGrp="1"/>
          </p:cNvGraphicFramePr>
          <p:nvPr>
            <p:extLst>
              <p:ext uri="{D42A27DB-BD31-4B8C-83A1-F6EECF244321}">
                <p14:modId xmlns:p14="http://schemas.microsoft.com/office/powerpoint/2010/main" val="3713041691"/>
              </p:ext>
            </p:extLst>
          </p:nvPr>
        </p:nvGraphicFramePr>
        <p:xfrm>
          <a:off x="5279140"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48" name="等腰三角形 47">
            <a:extLst>
              <a:ext uri="{FF2B5EF4-FFF2-40B4-BE49-F238E27FC236}">
                <a16:creationId xmlns:a16="http://schemas.microsoft.com/office/drawing/2014/main" id="{86DABFA7-54D2-44B6-9A3A-9BA86BE23F1B}"/>
              </a:ext>
            </a:extLst>
          </p:cNvPr>
          <p:cNvSpPr/>
          <p:nvPr/>
        </p:nvSpPr>
        <p:spPr>
          <a:xfrm>
            <a:off x="5369501" y="45933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a:extLst>
              <a:ext uri="{FF2B5EF4-FFF2-40B4-BE49-F238E27FC236}">
                <a16:creationId xmlns:a16="http://schemas.microsoft.com/office/drawing/2014/main" id="{5C60C12F-FEF2-4142-A59B-068460502D4D}"/>
              </a:ext>
            </a:extLst>
          </p:cNvPr>
          <p:cNvSpPr/>
          <p:nvPr/>
        </p:nvSpPr>
        <p:spPr>
          <a:xfrm>
            <a:off x="5354513" y="497869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a:extLst>
              <a:ext uri="{FF2B5EF4-FFF2-40B4-BE49-F238E27FC236}">
                <a16:creationId xmlns:a16="http://schemas.microsoft.com/office/drawing/2014/main" id="{49A099B8-E97E-42FE-A889-8A15910F387D}"/>
              </a:ext>
            </a:extLst>
          </p:cNvPr>
          <p:cNvSpPr/>
          <p:nvPr/>
        </p:nvSpPr>
        <p:spPr>
          <a:xfrm>
            <a:off x="5353241" y="5326350"/>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16AC54E7-3AA5-41E0-A6E4-9A154C3440D8}"/>
              </a:ext>
            </a:extLst>
          </p:cNvPr>
          <p:cNvSpPr/>
          <p:nvPr/>
        </p:nvSpPr>
        <p:spPr>
          <a:xfrm>
            <a:off x="5370724"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3" name="表格 6">
            <a:extLst>
              <a:ext uri="{FF2B5EF4-FFF2-40B4-BE49-F238E27FC236}">
                <a16:creationId xmlns:a16="http://schemas.microsoft.com/office/drawing/2014/main" id="{E7BE33FE-D30A-4886-AEF0-862D7B69ED6D}"/>
              </a:ext>
            </a:extLst>
          </p:cNvPr>
          <p:cNvGraphicFramePr>
            <a:graphicFrameLocks noGrp="1"/>
          </p:cNvGraphicFramePr>
          <p:nvPr>
            <p:extLst>
              <p:ext uri="{D42A27DB-BD31-4B8C-83A1-F6EECF244321}">
                <p14:modId xmlns:p14="http://schemas.microsoft.com/office/powerpoint/2010/main" val="2146373871"/>
              </p:ext>
            </p:extLst>
          </p:nvPr>
        </p:nvGraphicFramePr>
        <p:xfrm>
          <a:off x="7976121"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58" name="等腰三角形 57">
            <a:extLst>
              <a:ext uri="{FF2B5EF4-FFF2-40B4-BE49-F238E27FC236}">
                <a16:creationId xmlns:a16="http://schemas.microsoft.com/office/drawing/2014/main" id="{59F6AAD0-781C-45FB-B5FD-0F789B602B5C}"/>
              </a:ext>
            </a:extLst>
          </p:cNvPr>
          <p:cNvSpPr/>
          <p:nvPr/>
        </p:nvSpPr>
        <p:spPr>
          <a:xfrm>
            <a:off x="8067705"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C0E9112-209D-4BA5-97C4-2BF3FB691517}"/>
                  </a:ext>
                </a:extLst>
              </p:cNvPr>
              <p:cNvSpPr txBox="1"/>
              <p:nvPr/>
            </p:nvSpPr>
            <p:spPr>
              <a:xfrm>
                <a:off x="3582571" y="1171954"/>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10" name="文本框 9">
                <a:extLst>
                  <a:ext uri="{FF2B5EF4-FFF2-40B4-BE49-F238E27FC236}">
                    <a16:creationId xmlns:a16="http://schemas.microsoft.com/office/drawing/2014/main" id="{3C0E9112-209D-4BA5-97C4-2BF3FB691517}"/>
                  </a:ext>
                </a:extLst>
              </p:cNvPr>
              <p:cNvSpPr txBox="1">
                <a:spLocks noRot="1" noChangeAspect="1" noMove="1" noResize="1" noEditPoints="1" noAdjustHandles="1" noChangeArrowheads="1" noChangeShapeType="1" noTextEdit="1"/>
              </p:cNvSpPr>
              <p:nvPr/>
            </p:nvSpPr>
            <p:spPr>
              <a:xfrm>
                <a:off x="3582571" y="1171954"/>
                <a:ext cx="215122" cy="276999"/>
              </a:xfrm>
              <a:prstGeom prst="rect">
                <a:avLst/>
              </a:prstGeom>
              <a:blipFill>
                <a:blip r:embed="rId4"/>
                <a:stretch>
                  <a:fillRect l="-37143" r="-34286" b="-282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5569E040-33B3-4F4A-A95C-60D804B51B1A}"/>
                  </a:ext>
                </a:extLst>
              </p:cNvPr>
              <p:cNvSpPr txBox="1"/>
              <p:nvPr/>
            </p:nvSpPr>
            <p:spPr>
              <a:xfrm>
                <a:off x="6074854" y="1173908"/>
                <a:ext cx="3456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𝐾</m:t>
                          </m:r>
                        </m:e>
                        <m:sup>
                          <m:r>
                            <a:rPr lang="en-US" altLang="zh-CN" b="0" i="1" smtClean="0">
                              <a:latin typeface="Cambria Math" panose="02040503050406030204" pitchFamily="18" charset="0"/>
                            </a:rPr>
                            <m:t>𝑇</m:t>
                          </m:r>
                        </m:sup>
                      </m:sSup>
                    </m:oMath>
                  </m:oMathPara>
                </a14:m>
                <a:endParaRPr lang="zh-CN" altLang="en-US" dirty="0"/>
              </a:p>
            </p:txBody>
          </p:sp>
        </mc:Choice>
        <mc:Fallback xmlns="">
          <p:sp>
            <p:nvSpPr>
              <p:cNvPr id="60" name="文本框 59">
                <a:extLst>
                  <a:ext uri="{FF2B5EF4-FFF2-40B4-BE49-F238E27FC236}">
                    <a16:creationId xmlns:a16="http://schemas.microsoft.com/office/drawing/2014/main" id="{5569E040-33B3-4F4A-A95C-60D804B51B1A}"/>
                  </a:ext>
                </a:extLst>
              </p:cNvPr>
              <p:cNvSpPr txBox="1">
                <a:spLocks noRot="1" noChangeAspect="1" noMove="1" noResize="1" noEditPoints="1" noAdjustHandles="1" noChangeArrowheads="1" noChangeShapeType="1" noTextEdit="1"/>
              </p:cNvSpPr>
              <p:nvPr/>
            </p:nvSpPr>
            <p:spPr>
              <a:xfrm>
                <a:off x="6074854" y="1173908"/>
                <a:ext cx="345671" cy="276999"/>
              </a:xfrm>
              <a:prstGeom prst="rect">
                <a:avLst/>
              </a:prstGeom>
              <a:blipFill>
                <a:blip r:embed="rId5"/>
                <a:stretch>
                  <a:fillRect l="-17857" t="-4444" r="-535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6614134-1F1F-48FB-82AF-BE48B81F69F7}"/>
                  </a:ext>
                </a:extLst>
              </p:cNvPr>
              <p:cNvSpPr txBox="1"/>
              <p:nvPr/>
            </p:nvSpPr>
            <p:spPr>
              <a:xfrm>
                <a:off x="8301156" y="1169845"/>
                <a:ext cx="255711" cy="283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𝑀</m:t>
                          </m:r>
                        </m:e>
                      </m:acc>
                    </m:oMath>
                  </m:oMathPara>
                </a14:m>
                <a:endParaRPr lang="zh-CN" altLang="en-US" dirty="0"/>
              </a:p>
            </p:txBody>
          </p:sp>
        </mc:Choice>
        <mc:Fallback xmlns="">
          <p:sp>
            <p:nvSpPr>
              <p:cNvPr id="61" name="文本框 60">
                <a:extLst>
                  <a:ext uri="{FF2B5EF4-FFF2-40B4-BE49-F238E27FC236}">
                    <a16:creationId xmlns:a16="http://schemas.microsoft.com/office/drawing/2014/main" id="{86614134-1F1F-48FB-82AF-BE48B81F69F7}"/>
                  </a:ext>
                </a:extLst>
              </p:cNvPr>
              <p:cNvSpPr txBox="1">
                <a:spLocks noRot="1" noChangeAspect="1" noMove="1" noResize="1" noEditPoints="1" noAdjustHandles="1" noChangeArrowheads="1" noChangeShapeType="1" noTextEdit="1"/>
              </p:cNvSpPr>
              <p:nvPr/>
            </p:nvSpPr>
            <p:spPr>
              <a:xfrm>
                <a:off x="8301156" y="1169845"/>
                <a:ext cx="255711" cy="283860"/>
              </a:xfrm>
              <a:prstGeom prst="rect">
                <a:avLst/>
              </a:prstGeom>
              <a:blipFill>
                <a:blip r:embed="rId6"/>
                <a:stretch>
                  <a:fillRect l="-23810" t="-28261" r="-57143"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FB01A51D-797A-46ED-8FFA-F6229E0F728F}"/>
                  </a:ext>
                </a:extLst>
              </p:cNvPr>
              <p:cNvSpPr txBox="1"/>
              <p:nvPr/>
            </p:nvSpPr>
            <p:spPr>
              <a:xfrm>
                <a:off x="3468449" y="5918053"/>
                <a:ext cx="2557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62" name="文本框 61">
                <a:extLst>
                  <a:ext uri="{FF2B5EF4-FFF2-40B4-BE49-F238E27FC236}">
                    <a16:creationId xmlns:a16="http://schemas.microsoft.com/office/drawing/2014/main" id="{FB01A51D-797A-46ED-8FFA-F6229E0F728F}"/>
                  </a:ext>
                </a:extLst>
              </p:cNvPr>
              <p:cNvSpPr txBox="1">
                <a:spLocks noRot="1" noChangeAspect="1" noMove="1" noResize="1" noEditPoints="1" noAdjustHandles="1" noChangeArrowheads="1" noChangeShapeType="1" noTextEdit="1"/>
              </p:cNvSpPr>
              <p:nvPr/>
            </p:nvSpPr>
            <p:spPr>
              <a:xfrm>
                <a:off x="3468449" y="5918053"/>
                <a:ext cx="255711" cy="276999"/>
              </a:xfrm>
              <a:prstGeom prst="rect">
                <a:avLst/>
              </a:prstGeom>
              <a:blipFill>
                <a:blip r:embed="rId7"/>
                <a:stretch>
                  <a:fillRect l="-23810" r="-1666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56D6E69C-DAD3-4A88-B915-5005871F32A5}"/>
                  </a:ext>
                </a:extLst>
              </p:cNvPr>
              <p:cNvSpPr txBox="1"/>
              <p:nvPr/>
            </p:nvSpPr>
            <p:spPr>
              <a:xfrm>
                <a:off x="6089822" y="5918052"/>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63" name="文本框 62">
                <a:extLst>
                  <a:ext uri="{FF2B5EF4-FFF2-40B4-BE49-F238E27FC236}">
                    <a16:creationId xmlns:a16="http://schemas.microsoft.com/office/drawing/2014/main" id="{56D6E69C-DAD3-4A88-B915-5005871F32A5}"/>
                  </a:ext>
                </a:extLst>
              </p:cNvPr>
              <p:cNvSpPr txBox="1">
                <a:spLocks noRot="1" noChangeAspect="1" noMove="1" noResize="1" noEditPoints="1" noAdjustHandles="1" noChangeArrowheads="1" noChangeShapeType="1" noTextEdit="1"/>
              </p:cNvSpPr>
              <p:nvPr/>
            </p:nvSpPr>
            <p:spPr>
              <a:xfrm>
                <a:off x="6089822" y="5918052"/>
                <a:ext cx="204480" cy="276999"/>
              </a:xfrm>
              <a:prstGeom prst="rect">
                <a:avLst/>
              </a:prstGeom>
              <a:blipFill>
                <a:blip r:embed="rId8"/>
                <a:stretch>
                  <a:fillRect l="-29412" r="-20588"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4D233742-0AA1-4BF4-B273-3298D1ABE41C}"/>
                  </a:ext>
                </a:extLst>
              </p:cNvPr>
              <p:cNvSpPr txBox="1"/>
              <p:nvPr/>
            </p:nvSpPr>
            <p:spPr>
              <a:xfrm>
                <a:off x="8875878" y="5918052"/>
                <a:ext cx="227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oMath>
                  </m:oMathPara>
                </a14:m>
                <a:endParaRPr lang="zh-CN" altLang="en-US" dirty="0"/>
              </a:p>
            </p:txBody>
          </p:sp>
        </mc:Choice>
        <mc:Fallback xmlns="">
          <p:sp>
            <p:nvSpPr>
              <p:cNvPr id="64" name="文本框 63">
                <a:extLst>
                  <a:ext uri="{FF2B5EF4-FFF2-40B4-BE49-F238E27FC236}">
                    <a16:creationId xmlns:a16="http://schemas.microsoft.com/office/drawing/2014/main" id="{4D233742-0AA1-4BF4-B273-3298D1ABE41C}"/>
                  </a:ext>
                </a:extLst>
              </p:cNvPr>
              <p:cNvSpPr txBox="1">
                <a:spLocks noRot="1" noChangeAspect="1" noMove="1" noResize="1" noEditPoints="1" noAdjustHandles="1" noChangeArrowheads="1" noChangeShapeType="1" noTextEdit="1"/>
              </p:cNvSpPr>
              <p:nvPr/>
            </p:nvSpPr>
            <p:spPr>
              <a:xfrm>
                <a:off x="8875878" y="5918052"/>
                <a:ext cx="227947" cy="276999"/>
              </a:xfrm>
              <a:prstGeom prst="rect">
                <a:avLst/>
              </a:prstGeom>
              <a:blipFill>
                <a:blip r:embed="rId9"/>
                <a:stretch>
                  <a:fillRect l="-24324" r="-24324"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26599D0-8BAF-4E66-9650-4C5DA90D73A6}"/>
                  </a:ext>
                </a:extLst>
              </p:cNvPr>
              <p:cNvSpPr txBox="1"/>
              <p:nvPr/>
            </p:nvSpPr>
            <p:spPr>
              <a:xfrm>
                <a:off x="4937231" y="236356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5" name="文本框 64">
                <a:extLst>
                  <a:ext uri="{FF2B5EF4-FFF2-40B4-BE49-F238E27FC236}">
                    <a16:creationId xmlns:a16="http://schemas.microsoft.com/office/drawing/2014/main" id="{B26599D0-8BAF-4E66-9650-4C5DA90D73A6}"/>
                  </a:ext>
                </a:extLst>
              </p:cNvPr>
              <p:cNvSpPr txBox="1">
                <a:spLocks noRot="1" noChangeAspect="1" noMove="1" noResize="1" noEditPoints="1" noAdjustHandles="1" noChangeArrowheads="1" noChangeShapeType="1" noTextEdit="1"/>
              </p:cNvSpPr>
              <p:nvPr/>
            </p:nvSpPr>
            <p:spPr>
              <a:xfrm>
                <a:off x="4937231" y="2363568"/>
                <a:ext cx="218008" cy="276999"/>
              </a:xfrm>
              <a:prstGeom prst="rect">
                <a:avLst/>
              </a:prstGeom>
              <a:blipFill>
                <a:blip r:embed="rId10"/>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E1C2A90D-9EF8-4329-A785-7364DCB52715}"/>
                  </a:ext>
                </a:extLst>
              </p:cNvPr>
              <p:cNvSpPr txBox="1"/>
              <p:nvPr/>
            </p:nvSpPr>
            <p:spPr>
              <a:xfrm>
                <a:off x="7209591" y="236356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6" name="文本框 65">
                <a:extLst>
                  <a:ext uri="{FF2B5EF4-FFF2-40B4-BE49-F238E27FC236}">
                    <a16:creationId xmlns:a16="http://schemas.microsoft.com/office/drawing/2014/main" id="{E1C2A90D-9EF8-4329-A785-7364DCB52715}"/>
                  </a:ext>
                </a:extLst>
              </p:cNvPr>
              <p:cNvSpPr txBox="1">
                <a:spLocks noRot="1" noChangeAspect="1" noMove="1" noResize="1" noEditPoints="1" noAdjustHandles="1" noChangeArrowheads="1" noChangeShapeType="1" noTextEdit="1"/>
              </p:cNvSpPr>
              <p:nvPr/>
            </p:nvSpPr>
            <p:spPr>
              <a:xfrm>
                <a:off x="7209591" y="2363568"/>
                <a:ext cx="226024" cy="276999"/>
              </a:xfrm>
              <a:prstGeom prst="rect">
                <a:avLst/>
              </a:prstGeom>
              <a:blipFill>
                <a:blip r:embed="rId11"/>
                <a:stretch>
                  <a:fillRect l="-13514" r="-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2247A9D8-DC2A-4E75-9684-0F2D359D0BF1}"/>
                  </a:ext>
                </a:extLst>
              </p:cNvPr>
              <p:cNvSpPr txBox="1"/>
              <p:nvPr/>
            </p:nvSpPr>
            <p:spPr>
              <a:xfrm>
                <a:off x="4768520" y="4730103"/>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7" name="文本框 66">
                <a:extLst>
                  <a:ext uri="{FF2B5EF4-FFF2-40B4-BE49-F238E27FC236}">
                    <a16:creationId xmlns:a16="http://schemas.microsoft.com/office/drawing/2014/main" id="{2247A9D8-DC2A-4E75-9684-0F2D359D0BF1}"/>
                  </a:ext>
                </a:extLst>
              </p:cNvPr>
              <p:cNvSpPr txBox="1">
                <a:spLocks noRot="1" noChangeAspect="1" noMove="1" noResize="1" noEditPoints="1" noAdjustHandles="1" noChangeArrowheads="1" noChangeShapeType="1" noTextEdit="1"/>
              </p:cNvSpPr>
              <p:nvPr/>
            </p:nvSpPr>
            <p:spPr>
              <a:xfrm>
                <a:off x="4768520" y="4730103"/>
                <a:ext cx="218008" cy="276999"/>
              </a:xfrm>
              <a:prstGeom prst="rect">
                <a:avLst/>
              </a:prstGeom>
              <a:blipFill>
                <a:blip r:embed="rId12"/>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0618B119-7F62-48AF-AF17-36562AC844A6}"/>
                  </a:ext>
                </a:extLst>
              </p:cNvPr>
              <p:cNvSpPr txBox="1"/>
              <p:nvPr/>
            </p:nvSpPr>
            <p:spPr>
              <a:xfrm>
                <a:off x="7461493" y="4687491"/>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8" name="文本框 67">
                <a:extLst>
                  <a:ext uri="{FF2B5EF4-FFF2-40B4-BE49-F238E27FC236}">
                    <a16:creationId xmlns:a16="http://schemas.microsoft.com/office/drawing/2014/main" id="{0618B119-7F62-48AF-AF17-36562AC844A6}"/>
                  </a:ext>
                </a:extLst>
              </p:cNvPr>
              <p:cNvSpPr txBox="1">
                <a:spLocks noRot="1" noChangeAspect="1" noMove="1" noResize="1" noEditPoints="1" noAdjustHandles="1" noChangeArrowheads="1" noChangeShapeType="1" noTextEdit="1"/>
              </p:cNvSpPr>
              <p:nvPr/>
            </p:nvSpPr>
            <p:spPr>
              <a:xfrm>
                <a:off x="7461493" y="4687491"/>
                <a:ext cx="226024" cy="276999"/>
              </a:xfrm>
              <a:prstGeom prst="rect">
                <a:avLst/>
              </a:prstGeom>
              <a:blipFill>
                <a:blip r:embed="rId13"/>
                <a:stretch>
                  <a:fillRect l="-13514" r="-8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04126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E0547D03-5AF1-4019-9A12-294CE826D7AC}"/>
              </a:ext>
            </a:extLst>
          </p:cNvPr>
          <p:cNvPicPr>
            <a:picLocks noChangeAspect="1"/>
          </p:cNvPicPr>
          <p:nvPr/>
        </p:nvPicPr>
        <p:blipFill>
          <a:blip r:embed="rId4"/>
          <a:stretch>
            <a:fillRect/>
          </a:stretch>
        </p:blipFill>
        <p:spPr>
          <a:xfrm>
            <a:off x="2152100" y="1795608"/>
            <a:ext cx="6308320" cy="4357921"/>
          </a:xfrm>
          <a:prstGeom prst="rect">
            <a:avLst/>
          </a:prstGeom>
        </p:spPr>
      </p:pic>
    </p:spTree>
    <p:extLst>
      <p:ext uri="{BB962C8B-B14F-4D97-AF65-F5344CB8AC3E}">
        <p14:creationId xmlns:p14="http://schemas.microsoft.com/office/powerpoint/2010/main" val="20167368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5E1A158F-CD3F-40F4-9B1A-AF8BE73F5E7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4FA5CA2F-BE70-48A0-9922-98E48EA4FB0D}"/>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087386D3-8D1E-4C1F-B269-884E771F2FF7}"/>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单变量划分</a:t>
            </a:r>
          </a:p>
        </p:txBody>
      </p:sp>
      <p:sp>
        <p:nvSpPr>
          <p:cNvPr id="7" name="矩形: 圆角 6">
            <a:extLst>
              <a:ext uri="{FF2B5EF4-FFF2-40B4-BE49-F238E27FC236}">
                <a16:creationId xmlns:a16="http://schemas.microsoft.com/office/drawing/2014/main" id="{1632B712-A200-41E3-A394-84F0F8FB34FF}"/>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10" name="矩形: 圆角 9">
            <a:extLst>
              <a:ext uri="{FF2B5EF4-FFF2-40B4-BE49-F238E27FC236}">
                <a16:creationId xmlns:a16="http://schemas.microsoft.com/office/drawing/2014/main" id="{7F33EF45-9A20-40CC-AD89-47A9A5627B83}"/>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CD75134-51A5-4DE3-AAAA-CD7EEF0C0A5E}"/>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11" name="文本框 10">
                <a:extLst>
                  <a:ext uri="{FF2B5EF4-FFF2-40B4-BE49-F238E27FC236}">
                    <a16:creationId xmlns:a16="http://schemas.microsoft.com/office/drawing/2014/main" id="{6CD75134-51A5-4DE3-AAAA-CD7EEF0C0A5E}"/>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4"/>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FB117DF-5237-499F-BB81-349ACB5A56E1}"/>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12" name="文本框 11">
                <a:extLst>
                  <a:ext uri="{FF2B5EF4-FFF2-40B4-BE49-F238E27FC236}">
                    <a16:creationId xmlns:a16="http://schemas.microsoft.com/office/drawing/2014/main" id="{0FB117DF-5237-499F-BB81-349ACB5A56E1}"/>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5"/>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9625475-3B81-4DE9-9158-B207E588D089}"/>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13" name="文本框 12">
                <a:extLst>
                  <a:ext uri="{FF2B5EF4-FFF2-40B4-BE49-F238E27FC236}">
                    <a16:creationId xmlns:a16="http://schemas.microsoft.com/office/drawing/2014/main" id="{19625475-3B81-4DE9-9158-B207E588D089}"/>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6"/>
                <a:stretch>
                  <a:fillRect l="-26667" r="-20000" b="-4878"/>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AB7C82A7-3B94-48CC-9B7D-38037250D942}"/>
              </a:ext>
            </a:extLst>
          </p:cNvPr>
          <p:cNvCxnSpPr>
            <a:stCxn id="11"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6C8754F-6840-4997-A1FB-A1046AFEF01F}"/>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05B6477-806E-442F-9A17-1597FE5F28DA}"/>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5CD3888-9353-403A-8AD8-839078F9DEA6}"/>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4" name="直接箭头连接符 23">
            <a:extLst>
              <a:ext uri="{FF2B5EF4-FFF2-40B4-BE49-F238E27FC236}">
                <a16:creationId xmlns:a16="http://schemas.microsoft.com/office/drawing/2014/main" id="{2500D2FD-5947-42AB-B06E-EEBBFAE90385}"/>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5" name="直接箭头连接符 24">
            <a:extLst>
              <a:ext uri="{FF2B5EF4-FFF2-40B4-BE49-F238E27FC236}">
                <a16:creationId xmlns:a16="http://schemas.microsoft.com/office/drawing/2014/main" id="{68F676DC-C201-4458-BFEA-5EEF20B02F1F}"/>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2" name="直接箭头连接符 21">
            <a:extLst>
              <a:ext uri="{FF2B5EF4-FFF2-40B4-BE49-F238E27FC236}">
                <a16:creationId xmlns:a16="http://schemas.microsoft.com/office/drawing/2014/main" id="{06B8EE1F-89EA-4089-B1C1-076D9006D419}"/>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434DFAA-49C9-4B10-8CA0-950175ADD555}"/>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1B93C4B-CC87-43FD-A697-EA9EE6FA601D}"/>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6358C50-AF21-49FF-B0F2-93DD71EF5A9F}"/>
              </a:ext>
            </a:extLst>
          </p:cNvPr>
          <p:cNvCxnSpPr>
            <a:stCxn id="10"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右大括号 39">
            <a:extLst>
              <a:ext uri="{FF2B5EF4-FFF2-40B4-BE49-F238E27FC236}">
                <a16:creationId xmlns:a16="http://schemas.microsoft.com/office/drawing/2014/main" id="{8DB68BF7-2FD2-4E45-B975-334DF656F6C8}"/>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44BA270-D562-4A3F-B21E-2A63A9A07FCD}"/>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4" name="文本框 43">
                <a:extLst>
                  <a:ext uri="{FF2B5EF4-FFF2-40B4-BE49-F238E27FC236}">
                    <a16:creationId xmlns:a16="http://schemas.microsoft.com/office/drawing/2014/main" id="{B44BA270-D562-4A3F-B21E-2A63A9A07FCD}"/>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7"/>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47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A080077E-8BAA-4147-8B59-76B5A8A64A03}"/>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单变量序列分离</a:t>
            </a:r>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2"/>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4"/>
                <a:stretch>
                  <a:fillRect l="-26667" r="-20000"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stCxn id="29"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stCxn id="28"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右大括号 41">
            <a:extLst>
              <a:ext uri="{FF2B5EF4-FFF2-40B4-BE49-F238E27FC236}">
                <a16:creationId xmlns:a16="http://schemas.microsoft.com/office/drawing/2014/main" id="{3029578A-44E3-4533-9F93-F40D0307028A}"/>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39DD211C-5D55-40EB-8427-BDEC1CBE6BB9}"/>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3" name="文本框 42">
                <a:extLst>
                  <a:ext uri="{FF2B5EF4-FFF2-40B4-BE49-F238E27FC236}">
                    <a16:creationId xmlns:a16="http://schemas.microsoft.com/office/drawing/2014/main" id="{39DD211C-5D55-40EB-8427-BDEC1CBE6BB9}"/>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5"/>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6592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16B39616-2275-4602-B719-4D5EF7BAFA1A}"/>
              </a:ext>
            </a:extLst>
          </p:cNvPr>
          <p:cNvSpPr/>
          <p:nvPr/>
        </p:nvSpPr>
        <p:spPr>
          <a:xfrm>
            <a:off x="9816743" y="3334124"/>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5087B8C1-22F6-4F0A-B2C3-B4330F980881}"/>
              </a:ext>
            </a:extLst>
          </p:cNvPr>
          <p:cNvSpPr/>
          <p:nvPr/>
        </p:nvSpPr>
        <p:spPr>
          <a:xfrm>
            <a:off x="9301758" y="3810374"/>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55C2102-DBF9-4B2A-AFAA-A4B62B4F2A77}"/>
              </a:ext>
            </a:extLst>
          </p:cNvPr>
          <p:cNvSpPr/>
          <p:nvPr/>
        </p:nvSpPr>
        <p:spPr>
          <a:xfrm>
            <a:off x="9635768" y="4301864"/>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B7F8FB4-ADF8-48A9-A3D0-E6FC1E4CB154}"/>
              </a:ext>
            </a:extLst>
          </p:cNvPr>
          <p:cNvSpPr/>
          <p:nvPr/>
        </p:nvSpPr>
        <p:spPr>
          <a:xfrm>
            <a:off x="10112653" y="3914514"/>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11C77D83-3BD6-49EE-868A-947B1F433569}"/>
              </a:ext>
            </a:extLst>
          </p:cNvPr>
          <p:cNvCxnSpPr>
            <a:stCxn id="3" idx="3"/>
            <a:endCxn id="4" idx="7"/>
          </p:cNvCxnSpPr>
          <p:nvPr/>
        </p:nvCxnSpPr>
        <p:spPr>
          <a:xfrm flipH="1">
            <a:off x="9456063" y="3495414"/>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9" name="直接连接符 8">
            <a:extLst>
              <a:ext uri="{FF2B5EF4-FFF2-40B4-BE49-F238E27FC236}">
                <a16:creationId xmlns:a16="http://schemas.microsoft.com/office/drawing/2014/main" id="{217C4DC2-594E-4F03-9E9E-4B34F573AF9B}"/>
              </a:ext>
            </a:extLst>
          </p:cNvPr>
          <p:cNvCxnSpPr/>
          <p:nvPr/>
        </p:nvCxnSpPr>
        <p:spPr>
          <a:xfrm>
            <a:off x="9466858" y="3985634"/>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10" name="直接连接符 9">
            <a:extLst>
              <a:ext uri="{FF2B5EF4-FFF2-40B4-BE49-F238E27FC236}">
                <a16:creationId xmlns:a16="http://schemas.microsoft.com/office/drawing/2014/main" id="{CB94ABA9-02E0-4BAB-82F3-E18376A3B9D1}"/>
              </a:ext>
            </a:extLst>
          </p:cNvPr>
          <p:cNvCxnSpPr/>
          <p:nvPr/>
        </p:nvCxnSpPr>
        <p:spPr>
          <a:xfrm flipH="1">
            <a:off x="9726573" y="3532244"/>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11" name="直接连接符 10">
            <a:extLst>
              <a:ext uri="{FF2B5EF4-FFF2-40B4-BE49-F238E27FC236}">
                <a16:creationId xmlns:a16="http://schemas.microsoft.com/office/drawing/2014/main" id="{8A40E3A7-D128-4BC0-9AFC-FD6E6B938616}"/>
              </a:ext>
            </a:extLst>
          </p:cNvPr>
          <p:cNvCxnSpPr>
            <a:stCxn id="3" idx="5"/>
          </p:cNvCxnSpPr>
          <p:nvPr/>
        </p:nvCxnSpPr>
        <p:spPr>
          <a:xfrm>
            <a:off x="9971048" y="3495414"/>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12" name="直接连接符 11">
            <a:extLst>
              <a:ext uri="{FF2B5EF4-FFF2-40B4-BE49-F238E27FC236}">
                <a16:creationId xmlns:a16="http://schemas.microsoft.com/office/drawing/2014/main" id="{D42F5B41-B102-4A4C-9920-D91E9024E505}"/>
              </a:ext>
            </a:extLst>
          </p:cNvPr>
          <p:cNvCxnSpPr>
            <a:endCxn id="7" idx="3"/>
          </p:cNvCxnSpPr>
          <p:nvPr/>
        </p:nvCxnSpPr>
        <p:spPr>
          <a:xfrm flipV="1">
            <a:off x="9807218" y="4075804"/>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 name="矩形 1">
            <a:extLst>
              <a:ext uri="{FF2B5EF4-FFF2-40B4-BE49-F238E27FC236}">
                <a16:creationId xmlns:a16="http://schemas.microsoft.com/office/drawing/2014/main" id="{2AA76AB9-D5A1-4592-B9DA-12FD98D527B8}"/>
              </a:ext>
            </a:extLst>
          </p:cNvPr>
          <p:cNvSpPr/>
          <p:nvPr/>
        </p:nvSpPr>
        <p:spPr>
          <a:xfrm>
            <a:off x="6051180" y="6140824"/>
            <a:ext cx="2124635" cy="41237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多维时间序列</a:t>
            </a:r>
          </a:p>
        </p:txBody>
      </p:sp>
      <p:sp>
        <p:nvSpPr>
          <p:cNvPr id="13" name="矩形 12">
            <a:extLst>
              <a:ext uri="{FF2B5EF4-FFF2-40B4-BE49-F238E27FC236}">
                <a16:creationId xmlns:a16="http://schemas.microsoft.com/office/drawing/2014/main" id="{84EA5BBF-8BF3-4C7C-A142-E353B32C4949}"/>
              </a:ext>
            </a:extLst>
          </p:cNvPr>
          <p:cNvSpPr/>
          <p:nvPr/>
        </p:nvSpPr>
        <p:spPr>
          <a:xfrm>
            <a:off x="4795282" y="5226424"/>
            <a:ext cx="1982035" cy="41237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局部图结构学习</a:t>
            </a:r>
          </a:p>
        </p:txBody>
      </p:sp>
      <p:sp>
        <p:nvSpPr>
          <p:cNvPr id="14" name="矩形 13">
            <a:extLst>
              <a:ext uri="{FF2B5EF4-FFF2-40B4-BE49-F238E27FC236}">
                <a16:creationId xmlns:a16="http://schemas.microsoft.com/office/drawing/2014/main" id="{D5646C6D-FBCF-4BA6-A276-3DC5DF9F6A0B}"/>
              </a:ext>
            </a:extLst>
          </p:cNvPr>
          <p:cNvSpPr/>
          <p:nvPr/>
        </p:nvSpPr>
        <p:spPr>
          <a:xfrm>
            <a:off x="7575180" y="5226424"/>
            <a:ext cx="1982034" cy="41237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全局图结构学习</a:t>
            </a:r>
          </a:p>
        </p:txBody>
      </p:sp>
      <p:pic>
        <p:nvPicPr>
          <p:cNvPr id="15" name="图形 14">
            <a:extLst>
              <a:ext uri="{FF2B5EF4-FFF2-40B4-BE49-F238E27FC236}">
                <a16:creationId xmlns:a16="http://schemas.microsoft.com/office/drawing/2014/main" id="{CAE211EC-C1EF-4363-9D52-52FF342A013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1428" y="1903022"/>
            <a:ext cx="4252925" cy="2821378"/>
          </a:xfrm>
          <a:prstGeom prst="rect">
            <a:avLst/>
          </a:prstGeom>
        </p:spPr>
      </p:pic>
      <p:sp>
        <p:nvSpPr>
          <p:cNvPr id="16" name="矩形 15">
            <a:extLst>
              <a:ext uri="{FF2B5EF4-FFF2-40B4-BE49-F238E27FC236}">
                <a16:creationId xmlns:a16="http://schemas.microsoft.com/office/drawing/2014/main" id="{5716D672-CA31-48B2-A128-0948D04186AC}"/>
              </a:ext>
            </a:extLst>
          </p:cNvPr>
          <p:cNvSpPr/>
          <p:nvPr/>
        </p:nvSpPr>
        <p:spPr>
          <a:xfrm>
            <a:off x="6046070" y="4369905"/>
            <a:ext cx="2124635" cy="412376"/>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图融合</a:t>
            </a:r>
          </a:p>
        </p:txBody>
      </p:sp>
      <p:sp>
        <p:nvSpPr>
          <p:cNvPr id="17" name="矩形 16">
            <a:extLst>
              <a:ext uri="{FF2B5EF4-FFF2-40B4-BE49-F238E27FC236}">
                <a16:creationId xmlns:a16="http://schemas.microsoft.com/office/drawing/2014/main" id="{6FE8B72A-FDC3-4842-A394-6C6DFCBE773E}"/>
              </a:ext>
            </a:extLst>
          </p:cNvPr>
          <p:cNvSpPr/>
          <p:nvPr/>
        </p:nvSpPr>
        <p:spPr>
          <a:xfrm>
            <a:off x="6046070" y="3508904"/>
            <a:ext cx="2124635" cy="412376"/>
          </a:xfrm>
          <a:prstGeom prst="rect">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图神经网络</a:t>
            </a:r>
          </a:p>
        </p:txBody>
      </p:sp>
      <p:sp>
        <p:nvSpPr>
          <p:cNvPr id="18" name="矩形 17">
            <a:extLst>
              <a:ext uri="{FF2B5EF4-FFF2-40B4-BE49-F238E27FC236}">
                <a16:creationId xmlns:a16="http://schemas.microsoft.com/office/drawing/2014/main" id="{5670B5C1-1433-43C6-89DD-C532988311E1}"/>
              </a:ext>
            </a:extLst>
          </p:cNvPr>
          <p:cNvSpPr/>
          <p:nvPr/>
        </p:nvSpPr>
        <p:spPr>
          <a:xfrm>
            <a:off x="6046069" y="2594504"/>
            <a:ext cx="2124635" cy="41237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图注意力网络</a:t>
            </a:r>
          </a:p>
        </p:txBody>
      </p:sp>
      <p:sp>
        <p:nvSpPr>
          <p:cNvPr id="19" name="椭圆 18">
            <a:extLst>
              <a:ext uri="{FF2B5EF4-FFF2-40B4-BE49-F238E27FC236}">
                <a16:creationId xmlns:a16="http://schemas.microsoft.com/office/drawing/2014/main" id="{F67DAEA0-B9AC-4A2F-8500-E7499ADF2235}"/>
              </a:ext>
            </a:extLst>
          </p:cNvPr>
          <p:cNvSpPr/>
          <p:nvPr/>
        </p:nvSpPr>
        <p:spPr>
          <a:xfrm>
            <a:off x="10238610" y="2042572"/>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2A2BFD38-C467-41E8-AB9D-68F14EA022AD}"/>
              </a:ext>
            </a:extLst>
          </p:cNvPr>
          <p:cNvSpPr/>
          <p:nvPr/>
        </p:nvSpPr>
        <p:spPr>
          <a:xfrm>
            <a:off x="9674095" y="1538382"/>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64236E8-5BDE-4B21-B478-7BB58F95E6A9}"/>
              </a:ext>
            </a:extLst>
          </p:cNvPr>
          <p:cNvSpPr/>
          <p:nvPr/>
        </p:nvSpPr>
        <p:spPr>
          <a:xfrm>
            <a:off x="9674095" y="2530252"/>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2707DCDE-F9E5-40EE-B57F-6435A286140F}"/>
              </a:ext>
            </a:extLst>
          </p:cNvPr>
          <p:cNvSpPr/>
          <p:nvPr/>
        </p:nvSpPr>
        <p:spPr>
          <a:xfrm>
            <a:off x="10928855" y="2042572"/>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DEDF3B63-7A78-4646-9691-1B407F41F881}"/>
              </a:ext>
            </a:extLst>
          </p:cNvPr>
          <p:cNvCxnSpPr>
            <a:stCxn id="20" idx="5"/>
            <a:endCxn id="19" idx="1"/>
          </p:cNvCxnSpPr>
          <p:nvPr/>
        </p:nvCxnSpPr>
        <p:spPr>
          <a:xfrm>
            <a:off x="9828400" y="1699672"/>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a:extLst>
              <a:ext uri="{FF2B5EF4-FFF2-40B4-BE49-F238E27FC236}">
                <a16:creationId xmlns:a16="http://schemas.microsoft.com/office/drawing/2014/main" id="{A295D4DF-B9C0-485F-88F4-10C03236334D}"/>
              </a:ext>
            </a:extLst>
          </p:cNvPr>
          <p:cNvCxnSpPr>
            <a:endCxn id="19" idx="4"/>
          </p:cNvCxnSpPr>
          <p:nvPr/>
        </p:nvCxnSpPr>
        <p:spPr>
          <a:xfrm flipV="1">
            <a:off x="9855070" y="2231167"/>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a:extLst>
              <a:ext uri="{FF2B5EF4-FFF2-40B4-BE49-F238E27FC236}">
                <a16:creationId xmlns:a16="http://schemas.microsoft.com/office/drawing/2014/main" id="{123F5ECF-88FB-4C19-A0B7-7D9B731643D6}"/>
              </a:ext>
            </a:extLst>
          </p:cNvPr>
          <p:cNvCxnSpPr/>
          <p:nvPr/>
        </p:nvCxnSpPr>
        <p:spPr>
          <a:xfrm flipV="1">
            <a:off x="9542015" y="2146077"/>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26" name="直接箭头连接符 25">
            <a:extLst>
              <a:ext uri="{FF2B5EF4-FFF2-40B4-BE49-F238E27FC236}">
                <a16:creationId xmlns:a16="http://schemas.microsoft.com/office/drawing/2014/main" id="{A3AC1ED0-C90A-45E4-8053-BD93C1BD095D}"/>
              </a:ext>
            </a:extLst>
          </p:cNvPr>
          <p:cNvCxnSpPr>
            <a:stCxn id="19" idx="6"/>
          </p:cNvCxnSpPr>
          <p:nvPr/>
        </p:nvCxnSpPr>
        <p:spPr>
          <a:xfrm>
            <a:off x="10419585" y="2137187"/>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7" name="曲线连接符 43">
            <a:extLst>
              <a:ext uri="{FF2B5EF4-FFF2-40B4-BE49-F238E27FC236}">
                <a16:creationId xmlns:a16="http://schemas.microsoft.com/office/drawing/2014/main" id="{E002EDC2-135A-4089-9A00-C8227FA39496}"/>
              </a:ext>
            </a:extLst>
          </p:cNvPr>
          <p:cNvCxnSpPr>
            <a:stCxn id="19" idx="6"/>
            <a:endCxn id="19" idx="0"/>
          </p:cNvCxnSpPr>
          <p:nvPr/>
        </p:nvCxnSpPr>
        <p:spPr>
          <a:xfrm flipH="1" flipV="1">
            <a:off x="10329415" y="2042572"/>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8" name="直接箭头连接符 27">
            <a:extLst>
              <a:ext uri="{FF2B5EF4-FFF2-40B4-BE49-F238E27FC236}">
                <a16:creationId xmlns:a16="http://schemas.microsoft.com/office/drawing/2014/main" id="{314C1155-5C31-4D8B-8B1B-EF66E8C87FBA}"/>
              </a:ext>
            </a:extLst>
          </p:cNvPr>
          <p:cNvCxnSpPr/>
          <p:nvPr/>
        </p:nvCxnSpPr>
        <p:spPr>
          <a:xfrm flipV="1">
            <a:off x="8972420" y="2642647"/>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29" name="直接箭头连接符 28">
            <a:extLst>
              <a:ext uri="{FF2B5EF4-FFF2-40B4-BE49-F238E27FC236}">
                <a16:creationId xmlns:a16="http://schemas.microsoft.com/office/drawing/2014/main" id="{023A9010-D5E8-4E2A-ACCB-D524DC995AD1}"/>
              </a:ext>
            </a:extLst>
          </p:cNvPr>
          <p:cNvCxnSpPr/>
          <p:nvPr/>
        </p:nvCxnSpPr>
        <p:spPr>
          <a:xfrm flipV="1">
            <a:off x="8972420" y="1632997"/>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31" name="直接箭头连接符 30">
            <a:extLst>
              <a:ext uri="{FF2B5EF4-FFF2-40B4-BE49-F238E27FC236}">
                <a16:creationId xmlns:a16="http://schemas.microsoft.com/office/drawing/2014/main" id="{48A7C0DE-2A6E-4344-A5DF-C700EC8E56C0}"/>
              </a:ext>
            </a:extLst>
          </p:cNvPr>
          <p:cNvCxnSpPr/>
          <p:nvPr/>
        </p:nvCxnSpPr>
        <p:spPr>
          <a:xfrm flipV="1">
            <a:off x="6373906" y="5638800"/>
            <a:ext cx="0" cy="5020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390859EB-BAC9-43E6-849B-7B77828C1A65}"/>
              </a:ext>
            </a:extLst>
          </p:cNvPr>
          <p:cNvCxnSpPr/>
          <p:nvPr/>
        </p:nvCxnSpPr>
        <p:spPr>
          <a:xfrm flipV="1">
            <a:off x="7897906" y="5638800"/>
            <a:ext cx="0" cy="5020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810FBBCA-49E6-4CF0-84CC-38B65069935F}"/>
              </a:ext>
            </a:extLst>
          </p:cNvPr>
          <p:cNvCxnSpPr/>
          <p:nvPr/>
        </p:nvCxnSpPr>
        <p:spPr>
          <a:xfrm flipV="1">
            <a:off x="6373906" y="4782281"/>
            <a:ext cx="0" cy="4441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a:extLst>
              <a:ext uri="{FF2B5EF4-FFF2-40B4-BE49-F238E27FC236}">
                <a16:creationId xmlns:a16="http://schemas.microsoft.com/office/drawing/2014/main" id="{DCA2CB05-3345-4DEF-9120-5766ED0A0974}"/>
              </a:ext>
            </a:extLst>
          </p:cNvPr>
          <p:cNvCxnSpPr/>
          <p:nvPr/>
        </p:nvCxnSpPr>
        <p:spPr>
          <a:xfrm flipV="1">
            <a:off x="7897906" y="4782281"/>
            <a:ext cx="0" cy="4441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1D19FE40-F26B-4E00-BBFD-A63ED0335C5A}"/>
              </a:ext>
            </a:extLst>
          </p:cNvPr>
          <p:cNvCxnSpPr>
            <a:stCxn id="16" idx="0"/>
            <a:endCxn id="17" idx="2"/>
          </p:cNvCxnSpPr>
          <p:nvPr/>
        </p:nvCxnSpPr>
        <p:spPr>
          <a:xfrm flipV="1">
            <a:off x="7108388" y="3921280"/>
            <a:ext cx="0" cy="4486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a:extLst>
              <a:ext uri="{FF2B5EF4-FFF2-40B4-BE49-F238E27FC236}">
                <a16:creationId xmlns:a16="http://schemas.microsoft.com/office/drawing/2014/main" id="{795A112A-866C-4CFF-8D48-D9C481452646}"/>
              </a:ext>
            </a:extLst>
          </p:cNvPr>
          <p:cNvCxnSpPr>
            <a:stCxn id="17" idx="0"/>
            <a:endCxn id="18" idx="2"/>
          </p:cNvCxnSpPr>
          <p:nvPr/>
        </p:nvCxnSpPr>
        <p:spPr>
          <a:xfrm flipH="1" flipV="1">
            <a:off x="7108387" y="3006880"/>
            <a:ext cx="1" cy="5020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4036D86C-2B99-4CF5-8913-2E5FB1415A24}"/>
              </a:ext>
            </a:extLst>
          </p:cNvPr>
          <p:cNvCxnSpPr>
            <a:stCxn id="18" idx="0"/>
          </p:cNvCxnSpPr>
          <p:nvPr/>
        </p:nvCxnSpPr>
        <p:spPr>
          <a:xfrm flipV="1">
            <a:off x="7108387" y="1966021"/>
            <a:ext cx="1" cy="6284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直接箭头连接符 48">
            <a:extLst>
              <a:ext uri="{FF2B5EF4-FFF2-40B4-BE49-F238E27FC236}">
                <a16:creationId xmlns:a16="http://schemas.microsoft.com/office/drawing/2014/main" id="{E97409C7-F5DD-4771-9592-7CA1F1F68410}"/>
              </a:ext>
            </a:extLst>
          </p:cNvPr>
          <p:cNvCxnSpPr>
            <a:stCxn id="13" idx="1"/>
            <a:endCxn id="15" idx="2"/>
          </p:cNvCxnSpPr>
          <p:nvPr/>
        </p:nvCxnSpPr>
        <p:spPr>
          <a:xfrm flipH="1" flipV="1">
            <a:off x="3117891" y="4724400"/>
            <a:ext cx="1677391" cy="708212"/>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764001B2-A550-43F1-BA2A-E8ACDF0E6FA1}"/>
              </a:ext>
            </a:extLst>
          </p:cNvPr>
          <p:cNvCxnSpPr>
            <a:cxnSpLocks/>
            <a:stCxn id="14" idx="0"/>
          </p:cNvCxnSpPr>
          <p:nvPr/>
        </p:nvCxnSpPr>
        <p:spPr>
          <a:xfrm flipV="1">
            <a:off x="8566197" y="4301864"/>
            <a:ext cx="975818" cy="92456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CDF38637-9621-4BA1-8081-885B12D77269}"/>
              </a:ext>
            </a:extLst>
          </p:cNvPr>
          <p:cNvCxnSpPr>
            <a:stCxn id="18" idx="3"/>
          </p:cNvCxnSpPr>
          <p:nvPr/>
        </p:nvCxnSpPr>
        <p:spPr>
          <a:xfrm flipV="1">
            <a:off x="8170704" y="2209076"/>
            <a:ext cx="1371311" cy="591616"/>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59" name="矩形 58">
            <a:extLst>
              <a:ext uri="{FF2B5EF4-FFF2-40B4-BE49-F238E27FC236}">
                <a16:creationId xmlns:a16="http://schemas.microsoft.com/office/drawing/2014/main" id="{BD76F22E-A854-49A9-82EE-C119D7B37130}"/>
              </a:ext>
            </a:extLst>
          </p:cNvPr>
          <p:cNvSpPr/>
          <p:nvPr/>
        </p:nvSpPr>
        <p:spPr>
          <a:xfrm>
            <a:off x="7165899" y="3047238"/>
            <a:ext cx="1464014" cy="412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图节点特征</a:t>
            </a:r>
          </a:p>
        </p:txBody>
      </p:sp>
      <p:sp>
        <p:nvSpPr>
          <p:cNvPr id="60" name="矩形 59">
            <a:extLst>
              <a:ext uri="{FF2B5EF4-FFF2-40B4-BE49-F238E27FC236}">
                <a16:creationId xmlns:a16="http://schemas.microsoft.com/office/drawing/2014/main" id="{A0CF434C-0037-4BA1-B1F8-3E206C2B812D}"/>
              </a:ext>
            </a:extLst>
          </p:cNvPr>
          <p:cNvSpPr/>
          <p:nvPr/>
        </p:nvSpPr>
        <p:spPr>
          <a:xfrm>
            <a:off x="5376433" y="2112606"/>
            <a:ext cx="1709873" cy="412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空间维度特征</a:t>
            </a:r>
          </a:p>
        </p:txBody>
      </p:sp>
    </p:spTree>
    <p:extLst>
      <p:ext uri="{BB962C8B-B14F-4D97-AF65-F5344CB8AC3E}">
        <p14:creationId xmlns:p14="http://schemas.microsoft.com/office/powerpoint/2010/main" val="892909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44">
            <a:extLst>
              <a:ext uri="{FF2B5EF4-FFF2-40B4-BE49-F238E27FC236}">
                <a16:creationId xmlns:a16="http://schemas.microsoft.com/office/drawing/2014/main" id="{B566B53A-95C6-4FAF-81AD-808527D8D9D4}"/>
              </a:ext>
            </a:extLst>
          </p:cNvPr>
          <p:cNvSpPr/>
          <p:nvPr/>
        </p:nvSpPr>
        <p:spPr>
          <a:xfrm>
            <a:off x="4815123" y="401614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4" name="矩形: 圆角 43">
            <a:extLst>
              <a:ext uri="{FF2B5EF4-FFF2-40B4-BE49-F238E27FC236}">
                <a16:creationId xmlns:a16="http://schemas.microsoft.com/office/drawing/2014/main" id="{2F3CA2A6-6755-4B89-BBD1-9084F2DE2650}"/>
              </a:ext>
            </a:extLst>
          </p:cNvPr>
          <p:cNvSpPr/>
          <p:nvPr/>
        </p:nvSpPr>
        <p:spPr>
          <a:xfrm>
            <a:off x="4743499" y="407512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374406" y="2071479"/>
            <a:ext cx="1071216" cy="44152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4966027"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4966027" y="5152117"/>
                <a:ext cx="191976" cy="246221"/>
              </a:xfrm>
              <a:prstGeom prst="rect">
                <a:avLst/>
              </a:prstGeom>
              <a:blipFill>
                <a:blip r:embed="rId2"/>
                <a:stretch>
                  <a:fillRect l="-35484" r="-29032"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843246" y="5152296"/>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843246" y="5152296"/>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701997" y="5151903"/>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701997" y="5151903"/>
                <a:ext cx="181267" cy="246221"/>
              </a:xfrm>
              <a:prstGeom prst="rect">
                <a:avLst/>
              </a:prstGeom>
              <a:blipFill>
                <a:blip r:embed="rId4"/>
                <a:stretch>
                  <a:fillRect l="-23333" r="-23333"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cxnSpLocks/>
          </p:cNvCxnSpPr>
          <p:nvPr/>
        </p:nvCxnSpPr>
        <p:spPr>
          <a:xfrm flipV="1">
            <a:off x="5038869"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942326"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79263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a:stCxn id="44" idx="0"/>
          </p:cNvCxnSpPr>
          <p:nvPr/>
        </p:nvCxnSpPr>
        <p:spPr>
          <a:xfrm flipH="1" flipV="1">
            <a:off x="5066723" y="3649760"/>
            <a:ext cx="4962" cy="425360"/>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513002"/>
            <a:ext cx="0" cy="553196"/>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a:cxnSpLocks/>
            <a:endCxn id="28" idx="2"/>
          </p:cNvCxnSpPr>
          <p:nvPr/>
        </p:nvCxnSpPr>
        <p:spPr>
          <a:xfrm flipV="1">
            <a:off x="5906153" y="2513002"/>
            <a:ext cx="3861" cy="44152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6096000" y="2487349"/>
            <a:ext cx="3861" cy="393799"/>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cxnSpLocks/>
            <a:stCxn id="28" idx="0"/>
          </p:cNvCxnSpPr>
          <p:nvPr/>
        </p:nvCxnSpPr>
        <p:spPr>
          <a:xfrm flipV="1">
            <a:off x="5910014" y="1730188"/>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76AD2B14-E77B-4BC8-BB33-F6540DDA946C}"/>
              </a:ext>
            </a:extLst>
          </p:cNvPr>
          <p:cNvSpPr/>
          <p:nvPr/>
        </p:nvSpPr>
        <p:spPr>
          <a:xfrm>
            <a:off x="4671875" y="415696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6" name="矩形: 圆角 45">
            <a:extLst>
              <a:ext uri="{FF2B5EF4-FFF2-40B4-BE49-F238E27FC236}">
                <a16:creationId xmlns:a16="http://schemas.microsoft.com/office/drawing/2014/main" id="{D1EE301A-B8A6-450D-BA4C-7A6EE847283E}"/>
              </a:ext>
            </a:extLst>
          </p:cNvPr>
          <p:cNvSpPr/>
          <p:nvPr/>
        </p:nvSpPr>
        <p:spPr>
          <a:xfrm>
            <a:off x="5374406" y="1232270"/>
            <a:ext cx="1071216" cy="48928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7" name="矩形: 圆角 46">
            <a:extLst>
              <a:ext uri="{FF2B5EF4-FFF2-40B4-BE49-F238E27FC236}">
                <a16:creationId xmlns:a16="http://schemas.microsoft.com/office/drawing/2014/main" id="{153C3662-D809-41C3-82E1-0F6AB69DEAB8}"/>
              </a:ext>
            </a:extLst>
          </p:cNvPr>
          <p:cNvSpPr/>
          <p:nvPr/>
        </p:nvSpPr>
        <p:spPr>
          <a:xfrm>
            <a:off x="5723094" y="4011957"/>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8" name="矩形: 圆角 47">
            <a:extLst>
              <a:ext uri="{FF2B5EF4-FFF2-40B4-BE49-F238E27FC236}">
                <a16:creationId xmlns:a16="http://schemas.microsoft.com/office/drawing/2014/main" id="{4231C3AC-E285-43EC-8E3B-5005C75F7FA9}"/>
              </a:ext>
            </a:extLst>
          </p:cNvPr>
          <p:cNvSpPr/>
          <p:nvPr/>
        </p:nvSpPr>
        <p:spPr>
          <a:xfrm>
            <a:off x="5651470" y="4070937"/>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9" name="矩形: 圆角 48">
            <a:extLst>
              <a:ext uri="{FF2B5EF4-FFF2-40B4-BE49-F238E27FC236}">
                <a16:creationId xmlns:a16="http://schemas.microsoft.com/office/drawing/2014/main" id="{9DB59BCE-B613-4F63-B1C5-05E59A990DD4}"/>
              </a:ext>
            </a:extLst>
          </p:cNvPr>
          <p:cNvSpPr/>
          <p:nvPr/>
        </p:nvSpPr>
        <p:spPr>
          <a:xfrm>
            <a:off x="5579846" y="4152786"/>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50" name="矩形: 圆角 49">
            <a:extLst>
              <a:ext uri="{FF2B5EF4-FFF2-40B4-BE49-F238E27FC236}">
                <a16:creationId xmlns:a16="http://schemas.microsoft.com/office/drawing/2014/main" id="{BF94E9B8-B800-45F7-9B45-F8AE49D8756A}"/>
              </a:ext>
            </a:extLst>
          </p:cNvPr>
          <p:cNvSpPr/>
          <p:nvPr/>
        </p:nvSpPr>
        <p:spPr>
          <a:xfrm>
            <a:off x="6657670" y="401669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1" name="矩形: 圆角 50">
            <a:extLst>
              <a:ext uri="{FF2B5EF4-FFF2-40B4-BE49-F238E27FC236}">
                <a16:creationId xmlns:a16="http://schemas.microsoft.com/office/drawing/2014/main" id="{D1FACBD1-D90C-4D4B-A77D-ADCA181CD241}"/>
              </a:ext>
            </a:extLst>
          </p:cNvPr>
          <p:cNvSpPr/>
          <p:nvPr/>
        </p:nvSpPr>
        <p:spPr>
          <a:xfrm>
            <a:off x="6586046" y="407567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2" name="矩形: 圆角 51">
            <a:extLst>
              <a:ext uri="{FF2B5EF4-FFF2-40B4-BE49-F238E27FC236}">
                <a16:creationId xmlns:a16="http://schemas.microsoft.com/office/drawing/2014/main" id="{69C4121E-83A0-4C8A-AF2C-884C40423D10}"/>
              </a:ext>
            </a:extLst>
          </p:cNvPr>
          <p:cNvSpPr/>
          <p:nvPr/>
        </p:nvSpPr>
        <p:spPr>
          <a:xfrm>
            <a:off x="6514422" y="415751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792631" y="3649760"/>
            <a:ext cx="0" cy="421178"/>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a:stCxn id="48" idx="0"/>
          </p:cNvCxnSpPr>
          <p:nvPr/>
        </p:nvCxnSpPr>
        <p:spPr>
          <a:xfrm flipH="1" flipV="1">
            <a:off x="5978610" y="3640163"/>
            <a:ext cx="1046" cy="430774"/>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4" name="直接箭头连接符 53">
            <a:extLst>
              <a:ext uri="{FF2B5EF4-FFF2-40B4-BE49-F238E27FC236}">
                <a16:creationId xmlns:a16="http://schemas.microsoft.com/office/drawing/2014/main" id="{AD892F3E-A07B-4ED5-B331-B2186D81C9B8}"/>
              </a:ext>
            </a:extLst>
          </p:cNvPr>
          <p:cNvCxnSpPr>
            <a:cxnSpLocks/>
          </p:cNvCxnSpPr>
          <p:nvPr/>
        </p:nvCxnSpPr>
        <p:spPr>
          <a:xfrm flipV="1">
            <a:off x="5906153" y="890979"/>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405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FA7C3EDE-A87C-471F-8474-97F78B1037AB}"/>
              </a:ext>
            </a:extLst>
          </p:cNvPr>
          <p:cNvPicPr>
            <a:picLocks noChangeAspect="1"/>
          </p:cNvPicPr>
          <p:nvPr/>
        </p:nvPicPr>
        <p:blipFill>
          <a:blip r:embed="rId4"/>
          <a:stretch>
            <a:fillRect/>
          </a:stretch>
        </p:blipFill>
        <p:spPr>
          <a:xfrm>
            <a:off x="4219310" y="1497410"/>
            <a:ext cx="3753374" cy="4391638"/>
          </a:xfrm>
          <a:prstGeom prst="rect">
            <a:avLst/>
          </a:prstGeom>
        </p:spPr>
      </p:pic>
      <p:pic>
        <p:nvPicPr>
          <p:cNvPr id="3" name="图片 2">
            <a:extLst>
              <a:ext uri="{FF2B5EF4-FFF2-40B4-BE49-F238E27FC236}">
                <a16:creationId xmlns:a16="http://schemas.microsoft.com/office/drawing/2014/main" id="{AA64B951-4C50-474B-BB07-3F44E39844F0}"/>
              </a:ext>
            </a:extLst>
          </p:cNvPr>
          <p:cNvPicPr>
            <a:picLocks noChangeAspect="1"/>
          </p:cNvPicPr>
          <p:nvPr/>
        </p:nvPicPr>
        <p:blipFill>
          <a:blip r:embed="rId5"/>
          <a:stretch>
            <a:fillRect/>
          </a:stretch>
        </p:blipFill>
        <p:spPr>
          <a:xfrm>
            <a:off x="745457" y="1459304"/>
            <a:ext cx="4210638" cy="4467849"/>
          </a:xfrm>
          <a:prstGeom prst="rect">
            <a:avLst/>
          </a:prstGeom>
        </p:spPr>
      </p:pic>
      <p:pic>
        <p:nvPicPr>
          <p:cNvPr id="6" name="图片 5">
            <a:extLst>
              <a:ext uri="{FF2B5EF4-FFF2-40B4-BE49-F238E27FC236}">
                <a16:creationId xmlns:a16="http://schemas.microsoft.com/office/drawing/2014/main" id="{B133360D-4B8D-41D6-8A1B-D0B145FD6DFE}"/>
              </a:ext>
            </a:extLst>
          </p:cNvPr>
          <p:cNvPicPr>
            <a:picLocks noChangeAspect="1"/>
          </p:cNvPicPr>
          <p:nvPr/>
        </p:nvPicPr>
        <p:blipFill>
          <a:blip r:embed="rId6"/>
          <a:stretch>
            <a:fillRect/>
          </a:stretch>
        </p:blipFill>
        <p:spPr>
          <a:xfrm>
            <a:off x="2587736" y="1491280"/>
            <a:ext cx="3753374" cy="4305901"/>
          </a:xfrm>
          <a:prstGeom prst="rect">
            <a:avLst/>
          </a:prstGeom>
        </p:spPr>
      </p:pic>
    </p:spTree>
    <p:extLst>
      <p:ext uri="{BB962C8B-B14F-4D97-AF65-F5344CB8AC3E}">
        <p14:creationId xmlns:p14="http://schemas.microsoft.com/office/powerpoint/2010/main" val="3722699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1">
            <a:extLst>
              <a:ext uri="{FF2B5EF4-FFF2-40B4-BE49-F238E27FC236}">
                <a16:creationId xmlns:a16="http://schemas.microsoft.com/office/drawing/2014/main" id="{1ACFE26B-F02A-4C62-906A-203EB3FEF1FA}"/>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087F3C2F-7EAB-43C9-9E29-48293B1C784B}"/>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3" name="矩形 2">
            <a:extLst>
              <a:ext uri="{FF2B5EF4-FFF2-40B4-BE49-F238E27FC236}">
                <a16:creationId xmlns:a16="http://schemas.microsoft.com/office/drawing/2014/main" id="{A06542B2-5DC4-4EFD-B40B-5C6132040062}"/>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1ECAFD2-0AE0-49E0-AF22-70FF419E11ED}"/>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931AEEB-0D6E-4EF5-9998-9013BE2ACBC1}"/>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3167820-7BE1-488A-A602-3345CA5F28B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2835077-05FB-4279-931E-E853E5573A80}"/>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4" name="矩形 13">
            <a:extLst>
              <a:ext uri="{FF2B5EF4-FFF2-40B4-BE49-F238E27FC236}">
                <a16:creationId xmlns:a16="http://schemas.microsoft.com/office/drawing/2014/main" id="{390A97A3-6410-4F8D-A9F1-D4246EE28286}"/>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5" name="矩形 14">
            <a:extLst>
              <a:ext uri="{FF2B5EF4-FFF2-40B4-BE49-F238E27FC236}">
                <a16:creationId xmlns:a16="http://schemas.microsoft.com/office/drawing/2014/main" id="{DA1287E6-6974-498D-BD8C-267F7B77558F}"/>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5" name="箭头: 下 4">
            <a:extLst>
              <a:ext uri="{FF2B5EF4-FFF2-40B4-BE49-F238E27FC236}">
                <a16:creationId xmlns:a16="http://schemas.microsoft.com/office/drawing/2014/main" id="{A0E55813-A298-4769-8E04-2856BB2AB9FA}"/>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14713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588B85C-B54D-4261-B68A-190BE52A8A06}"/>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2731FA7B-33DD-45D4-9011-CE9F4ED9F793}"/>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8" name="矩形 7">
            <a:extLst>
              <a:ext uri="{FF2B5EF4-FFF2-40B4-BE49-F238E27FC236}">
                <a16:creationId xmlns:a16="http://schemas.microsoft.com/office/drawing/2014/main" id="{9AAB8E34-3942-4431-96BD-6B2640D735E9}"/>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583D652-18A1-4B00-B027-56934E070BCC}"/>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47F84B5-3740-4BCF-B48E-24930FDC1B1C}"/>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686E04B-83C2-4916-BDBC-0A03F03A7CD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5649EEA-48DE-43E9-AC56-E8B872DED44E}"/>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3" name="矩形 12">
            <a:extLst>
              <a:ext uri="{FF2B5EF4-FFF2-40B4-BE49-F238E27FC236}">
                <a16:creationId xmlns:a16="http://schemas.microsoft.com/office/drawing/2014/main" id="{2723FD71-20C5-4E91-B89C-522BE0EFB1F8}"/>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4" name="矩形 13">
            <a:extLst>
              <a:ext uri="{FF2B5EF4-FFF2-40B4-BE49-F238E27FC236}">
                <a16:creationId xmlns:a16="http://schemas.microsoft.com/office/drawing/2014/main" id="{A20BDF42-9F28-4758-AF5B-D37265803A79}"/>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15" name="箭头: 下 14">
            <a:extLst>
              <a:ext uri="{FF2B5EF4-FFF2-40B4-BE49-F238E27FC236}">
                <a16:creationId xmlns:a16="http://schemas.microsoft.com/office/drawing/2014/main" id="{25D307F5-197C-4A4C-AA6A-B4E3682C7B75}"/>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5970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形 3">
            <a:extLst>
              <a:ext uri="{FF2B5EF4-FFF2-40B4-BE49-F238E27FC236}">
                <a16:creationId xmlns:a16="http://schemas.microsoft.com/office/drawing/2014/main" id="{4A09A6D0-6090-49F1-B713-6AC2AEB60E8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4473" y="1575239"/>
            <a:ext cx="2934611" cy="4284957"/>
          </a:xfrm>
          <a:prstGeom prst="rect">
            <a:avLst/>
          </a:prstGeom>
        </p:spPr>
      </p:pic>
    </p:spTree>
    <p:extLst>
      <p:ext uri="{BB962C8B-B14F-4D97-AF65-F5344CB8AC3E}">
        <p14:creationId xmlns:p14="http://schemas.microsoft.com/office/powerpoint/2010/main" val="39106970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157" name="矩形: 圆角 2097156">
            <a:extLst>
              <a:ext uri="{FF2B5EF4-FFF2-40B4-BE49-F238E27FC236}">
                <a16:creationId xmlns:a16="http://schemas.microsoft.com/office/drawing/2014/main" id="{F2E133D3-5807-4A6B-BA68-1ED24271E161}"/>
              </a:ext>
            </a:extLst>
          </p:cNvPr>
          <p:cNvSpPr/>
          <p:nvPr/>
        </p:nvSpPr>
        <p:spPr>
          <a:xfrm>
            <a:off x="3926541" y="1710474"/>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3B57848A-7D5B-4367-A981-DCA114BD6515}"/>
              </a:ext>
            </a:extLst>
          </p:cNvPr>
          <p:cNvSpPr/>
          <p:nvPr/>
        </p:nvSpPr>
        <p:spPr>
          <a:xfrm>
            <a:off x="4715434" y="4147937"/>
            <a:ext cx="2124635" cy="54684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Univariate </a:t>
            </a:r>
          </a:p>
          <a:p>
            <a:pPr algn="ctr"/>
            <a:r>
              <a:rPr lang="en-US" altLang="zh-CN" dirty="0">
                <a:solidFill>
                  <a:schemeClr val="tx1"/>
                </a:solidFill>
              </a:rPr>
              <a:t>Attention</a:t>
            </a:r>
            <a:endParaRPr lang="zh-CN" altLang="en-US" dirty="0">
              <a:solidFill>
                <a:schemeClr val="tx1"/>
              </a:solidFill>
            </a:endParaRPr>
          </a:p>
        </p:txBody>
      </p:sp>
      <p:sp>
        <p:nvSpPr>
          <p:cNvPr id="7" name="矩形: 圆角 6">
            <a:extLst>
              <a:ext uri="{FF2B5EF4-FFF2-40B4-BE49-F238E27FC236}">
                <a16:creationId xmlns:a16="http://schemas.microsoft.com/office/drawing/2014/main" id="{C49821ED-1737-48FA-86AC-3FAA69B7A051}"/>
              </a:ext>
            </a:extLst>
          </p:cNvPr>
          <p:cNvSpPr/>
          <p:nvPr/>
        </p:nvSpPr>
        <p:spPr>
          <a:xfrm>
            <a:off x="4715434" y="3560748"/>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8" name="矩形: 圆角 7">
            <a:extLst>
              <a:ext uri="{FF2B5EF4-FFF2-40B4-BE49-F238E27FC236}">
                <a16:creationId xmlns:a16="http://schemas.microsoft.com/office/drawing/2014/main" id="{B247C556-A8F2-4765-9F3B-94626374CDA3}"/>
              </a:ext>
            </a:extLst>
          </p:cNvPr>
          <p:cNvSpPr/>
          <p:nvPr/>
        </p:nvSpPr>
        <p:spPr>
          <a:xfrm>
            <a:off x="4715433" y="2465336"/>
            <a:ext cx="2124635" cy="58356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Feed </a:t>
            </a:r>
          </a:p>
          <a:p>
            <a:pPr algn="ctr"/>
            <a:r>
              <a:rPr lang="en-US" altLang="zh-CN" dirty="0">
                <a:solidFill>
                  <a:schemeClr val="tx1"/>
                </a:solidFill>
              </a:rPr>
              <a:t>Forward</a:t>
            </a:r>
            <a:endParaRPr lang="zh-CN" altLang="en-US" dirty="0">
              <a:solidFill>
                <a:schemeClr val="tx1"/>
              </a:solidFill>
            </a:endParaRPr>
          </a:p>
        </p:txBody>
      </p:sp>
      <p:sp>
        <p:nvSpPr>
          <p:cNvPr id="9" name="矩形: 圆角 8">
            <a:extLst>
              <a:ext uri="{FF2B5EF4-FFF2-40B4-BE49-F238E27FC236}">
                <a16:creationId xmlns:a16="http://schemas.microsoft.com/office/drawing/2014/main" id="{760B349B-D195-4E80-9246-55D7989B6BB7}"/>
              </a:ext>
            </a:extLst>
          </p:cNvPr>
          <p:cNvSpPr/>
          <p:nvPr/>
        </p:nvSpPr>
        <p:spPr>
          <a:xfrm>
            <a:off x="4715432" y="1882630"/>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6" name="流程图: 或者 5">
            <a:extLst>
              <a:ext uri="{FF2B5EF4-FFF2-40B4-BE49-F238E27FC236}">
                <a16:creationId xmlns:a16="http://schemas.microsoft.com/office/drawing/2014/main" id="{931A9409-E6E7-44F2-984E-464F46B271EC}"/>
              </a:ext>
            </a:extLst>
          </p:cNvPr>
          <p:cNvSpPr/>
          <p:nvPr/>
        </p:nvSpPr>
        <p:spPr>
          <a:xfrm>
            <a:off x="5649240" y="559211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EE95A18E-CD07-4FEC-AFC7-46F447A47195}"/>
              </a:ext>
            </a:extLst>
          </p:cNvPr>
          <p:cNvCxnSpPr>
            <a:stCxn id="6" idx="0"/>
            <a:endCxn id="2" idx="2"/>
          </p:cNvCxnSpPr>
          <p:nvPr/>
        </p:nvCxnSpPr>
        <p:spPr>
          <a:xfrm flipV="1">
            <a:off x="5777750" y="4694784"/>
            <a:ext cx="2"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7BEDBAF-D5D0-4B1A-86E6-C506CDD6E885}"/>
              </a:ext>
            </a:extLst>
          </p:cNvPr>
          <p:cNvCxnSpPr>
            <a:cxnSpLocks/>
          </p:cNvCxnSpPr>
          <p:nvPr/>
        </p:nvCxnSpPr>
        <p:spPr>
          <a:xfrm flipH="1">
            <a:off x="5235388"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A814937-D097-4F02-BE81-4809A0170D36}"/>
              </a:ext>
            </a:extLst>
          </p:cNvPr>
          <p:cNvCxnSpPr>
            <a:cxnSpLocks/>
          </p:cNvCxnSpPr>
          <p:nvPr/>
        </p:nvCxnSpPr>
        <p:spPr>
          <a:xfrm flipV="1">
            <a:off x="5235388"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B3DFDA9-ADCE-4C60-B386-569E3F35BA39}"/>
              </a:ext>
            </a:extLst>
          </p:cNvPr>
          <p:cNvCxnSpPr>
            <a:cxnSpLocks/>
          </p:cNvCxnSpPr>
          <p:nvPr/>
        </p:nvCxnSpPr>
        <p:spPr>
          <a:xfrm flipH="1">
            <a:off x="5777750"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B2F65A3-1EAB-492F-9642-0787E8DB0042}"/>
              </a:ext>
            </a:extLst>
          </p:cNvPr>
          <p:cNvCxnSpPr>
            <a:cxnSpLocks/>
          </p:cNvCxnSpPr>
          <p:nvPr/>
        </p:nvCxnSpPr>
        <p:spPr>
          <a:xfrm flipV="1">
            <a:off x="6311142"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99BBD879-96C0-4199-B33C-8856C9E45EC0}"/>
              </a:ext>
            </a:extLst>
          </p:cNvPr>
          <p:cNvCxnSpPr>
            <a:endCxn id="7" idx="1"/>
          </p:cNvCxnSpPr>
          <p:nvPr/>
        </p:nvCxnSpPr>
        <p:spPr>
          <a:xfrm rot="16200000" flipV="1">
            <a:off x="4478989" y="3978729"/>
            <a:ext cx="1535206" cy="1062316"/>
          </a:xfrm>
          <a:prstGeom prst="bentConnector4">
            <a:avLst>
              <a:gd name="adj1" fmla="val 7884"/>
              <a:gd name="adj2" fmla="val 1468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FD4F81A-AC1B-46E6-83F5-92A2FF6967F6}"/>
              </a:ext>
            </a:extLst>
          </p:cNvPr>
          <p:cNvCxnSpPr>
            <a:stCxn id="2" idx="0"/>
            <a:endCxn id="7" idx="2"/>
          </p:cNvCxnSpPr>
          <p:nvPr/>
        </p:nvCxnSpPr>
        <p:spPr>
          <a:xfrm flipV="1">
            <a:off x="5777752" y="3923819"/>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818B3166-901A-4084-AC32-2A9159A7CD91}"/>
              </a:ext>
            </a:extLst>
          </p:cNvPr>
          <p:cNvCxnSpPr>
            <a:stCxn id="7" idx="0"/>
            <a:endCxn id="8" idx="2"/>
          </p:cNvCxnSpPr>
          <p:nvPr/>
        </p:nvCxnSpPr>
        <p:spPr>
          <a:xfrm flipH="1" flipV="1">
            <a:off x="5777751" y="3048901"/>
            <a:ext cx="1" cy="5118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1F7EA209-D868-492F-A37E-D88249320CEF}"/>
              </a:ext>
            </a:extLst>
          </p:cNvPr>
          <p:cNvCxnSpPr>
            <a:cxnSpLocks/>
          </p:cNvCxnSpPr>
          <p:nvPr/>
        </p:nvCxnSpPr>
        <p:spPr>
          <a:xfrm flipV="1">
            <a:off x="5777749" y="2241218"/>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B9F6284-5FE2-4602-A5F7-4EBCD6C8FB8C}"/>
              </a:ext>
            </a:extLst>
          </p:cNvPr>
          <p:cNvCxnSpPr>
            <a:cxnSpLocks/>
          </p:cNvCxnSpPr>
          <p:nvPr/>
        </p:nvCxnSpPr>
        <p:spPr>
          <a:xfrm flipH="1" flipV="1">
            <a:off x="5777751" y="1364340"/>
            <a:ext cx="1" cy="5182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334A82EE-BA34-4209-8219-906DDD6B9B4D}"/>
              </a:ext>
            </a:extLst>
          </p:cNvPr>
          <p:cNvCxnSpPr>
            <a:cxnSpLocks/>
            <a:endCxn id="9" idx="1"/>
          </p:cNvCxnSpPr>
          <p:nvPr/>
        </p:nvCxnSpPr>
        <p:spPr>
          <a:xfrm rot="16200000" flipV="1">
            <a:off x="4604757" y="2174841"/>
            <a:ext cx="1272464" cy="1051114"/>
          </a:xfrm>
          <a:prstGeom prst="bentConnector4">
            <a:avLst>
              <a:gd name="adj1" fmla="val 3415"/>
              <a:gd name="adj2" fmla="val 14818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7159" name="文本框 2097158">
            <a:extLst>
              <a:ext uri="{FF2B5EF4-FFF2-40B4-BE49-F238E27FC236}">
                <a16:creationId xmlns:a16="http://schemas.microsoft.com/office/drawing/2014/main" id="{456925D1-18A7-47B0-BE9F-F096F92B6822}"/>
              </a:ext>
            </a:extLst>
          </p:cNvPr>
          <p:cNvSpPr txBox="1"/>
          <p:nvPr/>
        </p:nvSpPr>
        <p:spPr>
          <a:xfrm>
            <a:off x="3260912" y="3560747"/>
            <a:ext cx="665627" cy="400110"/>
          </a:xfrm>
          <a:prstGeom prst="rect">
            <a:avLst/>
          </a:prstGeom>
          <a:noFill/>
        </p:spPr>
        <p:txBody>
          <a:bodyPr wrap="square" rtlCol="0">
            <a:spAutoFit/>
          </a:bodyPr>
          <a:lstStyle/>
          <a:p>
            <a:r>
              <a:rPr lang="en-US" altLang="zh-CN" sz="2000" dirty="0"/>
              <a:t>Nx</a:t>
            </a:r>
            <a:endParaRPr lang="zh-CN" altLang="en-US" sz="2000" dirty="0"/>
          </a:p>
        </p:txBody>
      </p:sp>
      <p:sp>
        <p:nvSpPr>
          <p:cNvPr id="74" name="文本框 73">
            <a:extLst>
              <a:ext uri="{FF2B5EF4-FFF2-40B4-BE49-F238E27FC236}">
                <a16:creationId xmlns:a16="http://schemas.microsoft.com/office/drawing/2014/main" id="{3172429A-F369-4B9A-BD4F-E930162EE932}"/>
              </a:ext>
            </a:extLst>
          </p:cNvPr>
          <p:cNvSpPr txBox="1"/>
          <p:nvPr/>
        </p:nvSpPr>
        <p:spPr>
          <a:xfrm>
            <a:off x="5235388" y="6325958"/>
            <a:ext cx="1510554" cy="400110"/>
          </a:xfrm>
          <a:prstGeom prst="rect">
            <a:avLst/>
          </a:prstGeom>
          <a:noFill/>
        </p:spPr>
        <p:txBody>
          <a:bodyPr wrap="square" rtlCol="0">
            <a:spAutoFit/>
          </a:bodyPr>
          <a:lstStyle/>
          <a:p>
            <a:r>
              <a:rPr lang="en-US" altLang="zh-CN" sz="2000" dirty="0"/>
              <a:t>Input MTS</a:t>
            </a:r>
            <a:endParaRPr lang="zh-CN" altLang="en-US" sz="2000" dirty="0"/>
          </a:p>
        </p:txBody>
      </p:sp>
    </p:spTree>
    <p:extLst>
      <p:ext uri="{BB962C8B-B14F-4D97-AF65-F5344CB8AC3E}">
        <p14:creationId xmlns:p14="http://schemas.microsoft.com/office/powerpoint/2010/main" val="17149533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4396C8D4-6F11-4F40-9A25-B7A859E5D618}"/>
              </a:ext>
            </a:extLst>
          </p:cNvPr>
          <p:cNvSpPr/>
          <p:nvPr/>
        </p:nvSpPr>
        <p:spPr>
          <a:xfrm>
            <a:off x="4286004" y="725987"/>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9BBB77DC-4AFB-43F5-9DF7-413D6DFCB22D}"/>
              </a:ext>
            </a:extLst>
          </p:cNvPr>
          <p:cNvSpPr/>
          <p:nvPr/>
        </p:nvSpPr>
        <p:spPr>
          <a:xfrm>
            <a:off x="4946833" y="3277376"/>
            <a:ext cx="2400036" cy="43292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6" name="矩形: 圆角 5">
            <a:extLst>
              <a:ext uri="{FF2B5EF4-FFF2-40B4-BE49-F238E27FC236}">
                <a16:creationId xmlns:a16="http://schemas.microsoft.com/office/drawing/2014/main" id="{B4BCB6DF-1745-49AE-AB04-B0D7EA6C2D05}"/>
              </a:ext>
            </a:extLst>
          </p:cNvPr>
          <p:cNvSpPr/>
          <p:nvPr/>
        </p:nvSpPr>
        <p:spPr>
          <a:xfrm>
            <a:off x="4946835" y="2523372"/>
            <a:ext cx="2400038" cy="45996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sp>
        <p:nvSpPr>
          <p:cNvPr id="7" name="矩形: 圆角 6">
            <a:extLst>
              <a:ext uri="{FF2B5EF4-FFF2-40B4-BE49-F238E27FC236}">
                <a16:creationId xmlns:a16="http://schemas.microsoft.com/office/drawing/2014/main" id="{36EEAD94-9B2B-4FEE-8E7D-CB5077E4BF1E}"/>
              </a:ext>
            </a:extLst>
          </p:cNvPr>
          <p:cNvSpPr/>
          <p:nvPr/>
        </p:nvSpPr>
        <p:spPr>
          <a:xfrm>
            <a:off x="4946833" y="1632298"/>
            <a:ext cx="2400038" cy="473837"/>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前馈神经网络</a:t>
            </a:r>
          </a:p>
        </p:txBody>
      </p:sp>
      <p:sp>
        <p:nvSpPr>
          <p:cNvPr id="9" name="流程图: 或者 8">
            <a:extLst>
              <a:ext uri="{FF2B5EF4-FFF2-40B4-BE49-F238E27FC236}">
                <a16:creationId xmlns:a16="http://schemas.microsoft.com/office/drawing/2014/main" id="{3AB9957E-4ABA-4BEC-9B62-0E597C5E468D}"/>
              </a:ext>
            </a:extLst>
          </p:cNvPr>
          <p:cNvSpPr/>
          <p:nvPr/>
        </p:nvSpPr>
        <p:spPr>
          <a:xfrm>
            <a:off x="6008703" y="4607628"/>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0E2FFF3-A620-4735-9A23-A66392C3F287}"/>
              </a:ext>
            </a:extLst>
          </p:cNvPr>
          <p:cNvCxnSpPr>
            <a:cxnSpLocks/>
            <a:stCxn id="9" idx="0"/>
            <a:endCxn id="5" idx="2"/>
          </p:cNvCxnSpPr>
          <p:nvPr/>
        </p:nvCxnSpPr>
        <p:spPr>
          <a:xfrm flipV="1">
            <a:off x="6137213" y="3710297"/>
            <a:ext cx="9638"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E287777-7E8A-48B4-8020-ED3199502604}"/>
              </a:ext>
            </a:extLst>
          </p:cNvPr>
          <p:cNvCxnSpPr>
            <a:cxnSpLocks/>
          </p:cNvCxnSpPr>
          <p:nvPr/>
        </p:nvCxnSpPr>
        <p:spPr>
          <a:xfrm flipH="1">
            <a:off x="5594851" y="397070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AE1A6AB-D775-435F-AAEA-BA53523D3DC6}"/>
              </a:ext>
            </a:extLst>
          </p:cNvPr>
          <p:cNvCxnSpPr>
            <a:cxnSpLocks/>
          </p:cNvCxnSpPr>
          <p:nvPr/>
        </p:nvCxnSpPr>
        <p:spPr>
          <a:xfrm flipV="1">
            <a:off x="5594851" y="371029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D323345-7D66-4ECC-9E33-FBAE7D21DFC2}"/>
              </a:ext>
            </a:extLst>
          </p:cNvPr>
          <p:cNvCxnSpPr>
            <a:cxnSpLocks/>
          </p:cNvCxnSpPr>
          <p:nvPr/>
        </p:nvCxnSpPr>
        <p:spPr>
          <a:xfrm flipH="1">
            <a:off x="6137213" y="397070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5ED49E0-600F-43C3-AC0F-9BE92C7A24A7}"/>
              </a:ext>
            </a:extLst>
          </p:cNvPr>
          <p:cNvCxnSpPr>
            <a:cxnSpLocks/>
          </p:cNvCxnSpPr>
          <p:nvPr/>
        </p:nvCxnSpPr>
        <p:spPr>
          <a:xfrm flipV="1">
            <a:off x="6670605" y="371029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9F2DF638-50AB-4FB7-9C33-631A8865529B}"/>
              </a:ext>
            </a:extLst>
          </p:cNvPr>
          <p:cNvCxnSpPr>
            <a:cxnSpLocks/>
            <a:endCxn id="6" idx="1"/>
          </p:cNvCxnSpPr>
          <p:nvPr/>
        </p:nvCxnSpPr>
        <p:spPr>
          <a:xfrm rot="16200000" flipV="1">
            <a:off x="4767739" y="2932452"/>
            <a:ext cx="1530006" cy="1171814"/>
          </a:xfrm>
          <a:prstGeom prst="bentConnector4">
            <a:avLst>
              <a:gd name="adj1" fmla="val 883"/>
              <a:gd name="adj2" fmla="val 11950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B528002-666A-48D9-A365-3C87656D1406}"/>
              </a:ext>
            </a:extLst>
          </p:cNvPr>
          <p:cNvCxnSpPr>
            <a:cxnSpLocks/>
            <a:stCxn id="6" idx="0"/>
            <a:endCxn id="7" idx="2"/>
          </p:cNvCxnSpPr>
          <p:nvPr/>
        </p:nvCxnSpPr>
        <p:spPr>
          <a:xfrm flipH="1" flipV="1">
            <a:off x="6146852" y="2106135"/>
            <a:ext cx="2" cy="4172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E87F7CA4-A22E-4026-ADD6-B2E5DD71E089}"/>
              </a:ext>
            </a:extLst>
          </p:cNvPr>
          <p:cNvCxnSpPr>
            <a:cxnSpLocks/>
            <a:endCxn id="74" idx="1"/>
          </p:cNvCxnSpPr>
          <p:nvPr/>
        </p:nvCxnSpPr>
        <p:spPr>
          <a:xfrm rot="16200000" flipV="1">
            <a:off x="4911061" y="1137195"/>
            <a:ext cx="1250722" cy="1179174"/>
          </a:xfrm>
          <a:prstGeom prst="bentConnector4">
            <a:avLst>
              <a:gd name="adj1" fmla="val 1539"/>
              <a:gd name="adj2" fmla="val 1193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44FD2F8-52B3-41B2-9ECC-5B2C7A4CCB47}"/>
              </a:ext>
            </a:extLst>
          </p:cNvPr>
          <p:cNvSpPr txBox="1"/>
          <p:nvPr/>
        </p:nvSpPr>
        <p:spPr>
          <a:xfrm>
            <a:off x="3620375" y="2576260"/>
            <a:ext cx="665627" cy="400110"/>
          </a:xfrm>
          <a:prstGeom prst="rect">
            <a:avLst/>
          </a:prstGeom>
          <a:noFill/>
        </p:spPr>
        <p:txBody>
          <a:bodyPr wrap="square" rtlCol="0">
            <a:spAutoFit/>
          </a:bodyPr>
          <a:lstStyle/>
          <a:p>
            <a:r>
              <a:rPr lang="en-US" altLang="zh-CN" sz="2000" dirty="0"/>
              <a:t>N</a:t>
            </a:r>
            <a:r>
              <a:rPr lang="zh-CN" altLang="en-US" sz="2000" dirty="0"/>
              <a:t>层</a:t>
            </a:r>
          </a:p>
        </p:txBody>
      </p:sp>
      <p:sp>
        <p:nvSpPr>
          <p:cNvPr id="35" name="矩形: 圆角 34">
            <a:extLst>
              <a:ext uri="{FF2B5EF4-FFF2-40B4-BE49-F238E27FC236}">
                <a16:creationId xmlns:a16="http://schemas.microsoft.com/office/drawing/2014/main" id="{B20BC0C9-D8A7-4058-8FBE-32E1313FADA0}"/>
              </a:ext>
            </a:extLst>
          </p:cNvPr>
          <p:cNvSpPr/>
          <p:nvPr/>
        </p:nvSpPr>
        <p:spPr>
          <a:xfrm>
            <a:off x="5180511" y="5843318"/>
            <a:ext cx="1913402" cy="363071"/>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分段划分子序列</a:t>
            </a:r>
          </a:p>
        </p:txBody>
      </p:sp>
      <p:sp>
        <p:nvSpPr>
          <p:cNvPr id="36" name="矩形: 圆角 35">
            <a:extLst>
              <a:ext uri="{FF2B5EF4-FFF2-40B4-BE49-F238E27FC236}">
                <a16:creationId xmlns:a16="http://schemas.microsoft.com/office/drawing/2014/main" id="{93DA516E-27A2-4CDE-AF52-81E8E6CD5A24}"/>
              </a:ext>
            </a:extLst>
          </p:cNvPr>
          <p:cNvSpPr/>
          <p:nvPr/>
        </p:nvSpPr>
        <p:spPr>
          <a:xfrm>
            <a:off x="5180511" y="5158349"/>
            <a:ext cx="1913402" cy="3909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输入嵌入向量</a:t>
            </a:r>
          </a:p>
        </p:txBody>
      </p:sp>
      <p:sp>
        <p:nvSpPr>
          <p:cNvPr id="37" name="矩形: 圆角 36">
            <a:extLst>
              <a:ext uri="{FF2B5EF4-FFF2-40B4-BE49-F238E27FC236}">
                <a16:creationId xmlns:a16="http://schemas.microsoft.com/office/drawing/2014/main" id="{DDFA88E1-5704-48E6-B336-596F1B3FA72F}"/>
              </a:ext>
            </a:extLst>
          </p:cNvPr>
          <p:cNvSpPr/>
          <p:nvPr/>
        </p:nvSpPr>
        <p:spPr>
          <a:xfrm>
            <a:off x="5334728" y="6437307"/>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多维时间序列</a:t>
            </a:r>
          </a:p>
        </p:txBody>
      </p:sp>
      <p:cxnSp>
        <p:nvCxnSpPr>
          <p:cNvPr id="40" name="直接连接符 39">
            <a:extLst>
              <a:ext uri="{FF2B5EF4-FFF2-40B4-BE49-F238E27FC236}">
                <a16:creationId xmlns:a16="http://schemas.microsoft.com/office/drawing/2014/main" id="{71C35F20-BD91-467C-9117-FE5B74C4E1C9}"/>
              </a:ext>
            </a:extLst>
          </p:cNvPr>
          <p:cNvCxnSpPr>
            <a:cxnSpLocks/>
            <a:stCxn id="35" idx="2"/>
            <a:endCxn id="37" idx="0"/>
          </p:cNvCxnSpPr>
          <p:nvPr/>
        </p:nvCxnSpPr>
        <p:spPr>
          <a:xfrm flipH="1">
            <a:off x="6137210" y="6206389"/>
            <a:ext cx="2" cy="2309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E814664-279E-4CD0-B681-0315E161BB43}"/>
              </a:ext>
            </a:extLst>
          </p:cNvPr>
          <p:cNvCxnSpPr>
            <a:cxnSpLocks/>
            <a:stCxn id="36" idx="2"/>
            <a:endCxn id="35" idx="0"/>
          </p:cNvCxnSpPr>
          <p:nvPr/>
        </p:nvCxnSpPr>
        <p:spPr>
          <a:xfrm>
            <a:off x="6137212" y="5549282"/>
            <a:ext cx="0" cy="2940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F77555-3B22-46F7-AD9E-82EB2E3CBF8A}"/>
              </a:ext>
            </a:extLst>
          </p:cNvPr>
          <p:cNvCxnSpPr>
            <a:stCxn id="9" idx="4"/>
            <a:endCxn id="36" idx="0"/>
          </p:cNvCxnSpPr>
          <p:nvPr/>
        </p:nvCxnSpPr>
        <p:spPr>
          <a:xfrm flipH="1">
            <a:off x="6137212" y="4875709"/>
            <a:ext cx="1" cy="282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矩形: 圆角 47">
            <a:extLst>
              <a:ext uri="{FF2B5EF4-FFF2-40B4-BE49-F238E27FC236}">
                <a16:creationId xmlns:a16="http://schemas.microsoft.com/office/drawing/2014/main" id="{40198273-3458-482C-B32C-5713700F2037}"/>
              </a:ext>
            </a:extLst>
          </p:cNvPr>
          <p:cNvSpPr/>
          <p:nvPr/>
        </p:nvSpPr>
        <p:spPr>
          <a:xfrm>
            <a:off x="3620375" y="4551443"/>
            <a:ext cx="1618545" cy="39093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Time2Vec</a:t>
            </a:r>
            <a:r>
              <a:rPr lang="zh-CN" altLang="en-US" sz="1800" dirty="0">
                <a:solidFill>
                  <a:schemeClr val="tx1"/>
                </a:solidFill>
              </a:rPr>
              <a:t>编码</a:t>
            </a:r>
          </a:p>
        </p:txBody>
      </p:sp>
      <p:cxnSp>
        <p:nvCxnSpPr>
          <p:cNvPr id="50" name="直接箭头连接符 49">
            <a:extLst>
              <a:ext uri="{FF2B5EF4-FFF2-40B4-BE49-F238E27FC236}">
                <a16:creationId xmlns:a16="http://schemas.microsoft.com/office/drawing/2014/main" id="{2B42AE47-1C71-43DC-8CA1-9DFAEECC9EDB}"/>
              </a:ext>
            </a:extLst>
          </p:cNvPr>
          <p:cNvCxnSpPr>
            <a:cxnSpLocks/>
            <a:stCxn id="48" idx="3"/>
            <a:endCxn id="9" idx="2"/>
          </p:cNvCxnSpPr>
          <p:nvPr/>
        </p:nvCxnSpPr>
        <p:spPr>
          <a:xfrm flipV="1">
            <a:off x="5238920" y="4741669"/>
            <a:ext cx="769783" cy="52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7A5CD45C-46DC-4291-8772-4818C2E86AAE}"/>
              </a:ext>
            </a:extLst>
          </p:cNvPr>
          <p:cNvSpPr/>
          <p:nvPr/>
        </p:nvSpPr>
        <p:spPr>
          <a:xfrm>
            <a:off x="5312456" y="152753"/>
            <a:ext cx="1649509" cy="3198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Uaformer</a:t>
            </a:r>
            <a:r>
              <a:rPr lang="zh-CN" altLang="en-US" sz="1800" dirty="0">
                <a:solidFill>
                  <a:schemeClr val="tx1"/>
                </a:solidFill>
              </a:rPr>
              <a:t>网络</a:t>
            </a:r>
          </a:p>
        </p:txBody>
      </p:sp>
      <p:cxnSp>
        <p:nvCxnSpPr>
          <p:cNvPr id="54" name="直接箭头连接符 53">
            <a:extLst>
              <a:ext uri="{FF2B5EF4-FFF2-40B4-BE49-F238E27FC236}">
                <a16:creationId xmlns:a16="http://schemas.microsoft.com/office/drawing/2014/main" id="{3BB4207D-A5AB-4F9A-9AF1-FC2862AB3DD8}"/>
              </a:ext>
            </a:extLst>
          </p:cNvPr>
          <p:cNvCxnSpPr>
            <a:cxnSpLocks/>
          </p:cNvCxnSpPr>
          <p:nvPr/>
        </p:nvCxnSpPr>
        <p:spPr>
          <a:xfrm flipV="1">
            <a:off x="6137213" y="419476"/>
            <a:ext cx="0" cy="478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圆角 79">
            <a:extLst>
              <a:ext uri="{FF2B5EF4-FFF2-40B4-BE49-F238E27FC236}">
                <a16:creationId xmlns:a16="http://schemas.microsoft.com/office/drawing/2014/main" id="{293D04B4-3115-4466-985B-D3FB33835D2E}"/>
              </a:ext>
            </a:extLst>
          </p:cNvPr>
          <p:cNvSpPr/>
          <p:nvPr/>
        </p:nvSpPr>
        <p:spPr>
          <a:xfrm>
            <a:off x="664691" y="3605442"/>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圆角 80">
            <a:extLst>
              <a:ext uri="{FF2B5EF4-FFF2-40B4-BE49-F238E27FC236}">
                <a16:creationId xmlns:a16="http://schemas.microsoft.com/office/drawing/2014/main" id="{DE221740-CF87-40A4-A507-9853FC79AA01}"/>
              </a:ext>
            </a:extLst>
          </p:cNvPr>
          <p:cNvSpPr/>
          <p:nvPr/>
        </p:nvSpPr>
        <p:spPr>
          <a:xfrm>
            <a:off x="584793" y="3710794"/>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圆角 81">
            <a:extLst>
              <a:ext uri="{FF2B5EF4-FFF2-40B4-BE49-F238E27FC236}">
                <a16:creationId xmlns:a16="http://schemas.microsoft.com/office/drawing/2014/main" id="{2821650A-3FF3-4981-B09B-8857C3916231}"/>
              </a:ext>
            </a:extLst>
          </p:cNvPr>
          <p:cNvSpPr/>
          <p:nvPr/>
        </p:nvSpPr>
        <p:spPr>
          <a:xfrm>
            <a:off x="504896" y="4984597"/>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单变量序列分离</a:t>
            </a:r>
          </a:p>
        </p:txBody>
      </p:sp>
      <p:sp>
        <p:nvSpPr>
          <p:cNvPr id="83" name="矩形: 圆角 82">
            <a:extLst>
              <a:ext uri="{FF2B5EF4-FFF2-40B4-BE49-F238E27FC236}">
                <a16:creationId xmlns:a16="http://schemas.microsoft.com/office/drawing/2014/main" id="{DD938C71-C6C6-4587-9A69-D1015E069731}"/>
              </a:ext>
            </a:extLst>
          </p:cNvPr>
          <p:cNvSpPr/>
          <p:nvPr/>
        </p:nvSpPr>
        <p:spPr>
          <a:xfrm>
            <a:off x="504895" y="3816146"/>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缩放点积注意力</a:t>
            </a:r>
          </a:p>
        </p:txBody>
      </p:sp>
      <p:sp>
        <p:nvSpPr>
          <p:cNvPr id="84" name="矩形: 圆角 83">
            <a:extLst>
              <a:ext uri="{FF2B5EF4-FFF2-40B4-BE49-F238E27FC236}">
                <a16:creationId xmlns:a16="http://schemas.microsoft.com/office/drawing/2014/main" id="{39B4CF2E-4D20-4F65-A42E-DB71AD39BFC6}"/>
              </a:ext>
            </a:extLst>
          </p:cNvPr>
          <p:cNvSpPr/>
          <p:nvPr/>
        </p:nvSpPr>
        <p:spPr>
          <a:xfrm>
            <a:off x="1023026" y="2650714"/>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拼接</a:t>
            </a: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B6097524-6D3B-4D91-8E81-12FC37B2D8E9}"/>
                  </a:ext>
                </a:extLst>
              </p:cNvPr>
              <p:cNvSpPr txBox="1"/>
              <p:nvPr/>
            </p:nvSpPr>
            <p:spPr>
              <a:xfrm>
                <a:off x="664691" y="5902065"/>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85" name="文本框 84">
                <a:extLst>
                  <a:ext uri="{FF2B5EF4-FFF2-40B4-BE49-F238E27FC236}">
                    <a16:creationId xmlns:a16="http://schemas.microsoft.com/office/drawing/2014/main" id="{B6097524-6D3B-4D91-8E81-12FC37B2D8E9}"/>
                  </a:ext>
                </a:extLst>
              </p:cNvPr>
              <p:cNvSpPr txBox="1">
                <a:spLocks noRot="1" noChangeAspect="1" noMove="1" noResize="1" noEditPoints="1" noAdjustHandles="1" noChangeArrowheads="1" noChangeShapeType="1" noTextEdit="1"/>
              </p:cNvSpPr>
              <p:nvPr/>
            </p:nvSpPr>
            <p:spPr>
              <a:xfrm>
                <a:off x="664691" y="5902065"/>
                <a:ext cx="215122" cy="276999"/>
              </a:xfrm>
              <a:prstGeom prst="rect">
                <a:avLst/>
              </a:prstGeom>
              <a:blipFill>
                <a:blip r:embed="rId2"/>
                <a:stretch>
                  <a:fillRect l="-37143" r="-34286" b="-282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0B5F5493-4EE5-4B87-9899-3D4CA48FBCF3}"/>
                  </a:ext>
                </a:extLst>
              </p:cNvPr>
              <p:cNvSpPr txBox="1"/>
              <p:nvPr/>
            </p:nvSpPr>
            <p:spPr>
              <a:xfrm>
                <a:off x="1386164" y="5902065"/>
                <a:ext cx="2217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oMath>
                  </m:oMathPara>
                </a14:m>
                <a:endParaRPr lang="zh-CN" altLang="en-US" dirty="0"/>
              </a:p>
            </p:txBody>
          </p:sp>
        </mc:Choice>
        <mc:Fallback xmlns="">
          <p:sp>
            <p:nvSpPr>
              <p:cNvPr id="86" name="文本框 85">
                <a:extLst>
                  <a:ext uri="{FF2B5EF4-FFF2-40B4-BE49-F238E27FC236}">
                    <a16:creationId xmlns:a16="http://schemas.microsoft.com/office/drawing/2014/main" id="{0B5F5493-4EE5-4B87-9899-3D4CA48FBCF3}"/>
                  </a:ext>
                </a:extLst>
              </p:cNvPr>
              <p:cNvSpPr txBox="1">
                <a:spLocks noRot="1" noChangeAspect="1" noMove="1" noResize="1" noEditPoints="1" noAdjustHandles="1" noChangeArrowheads="1" noChangeShapeType="1" noTextEdit="1"/>
              </p:cNvSpPr>
              <p:nvPr/>
            </p:nvSpPr>
            <p:spPr>
              <a:xfrm>
                <a:off x="1386164" y="5902065"/>
                <a:ext cx="221791" cy="276999"/>
              </a:xfrm>
              <a:prstGeom prst="rect">
                <a:avLst/>
              </a:prstGeom>
              <a:blipFill>
                <a:blip r:embed="rId3"/>
                <a:stretch>
                  <a:fillRect l="-24324" r="-21622" b="-65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7D84BD37-2737-4F83-915F-70DBA9A5F0F1}"/>
                  </a:ext>
                </a:extLst>
              </p:cNvPr>
              <p:cNvSpPr txBox="1"/>
              <p:nvPr/>
            </p:nvSpPr>
            <p:spPr>
              <a:xfrm>
                <a:off x="2114306" y="5902065"/>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87" name="文本框 86">
                <a:extLst>
                  <a:ext uri="{FF2B5EF4-FFF2-40B4-BE49-F238E27FC236}">
                    <a16:creationId xmlns:a16="http://schemas.microsoft.com/office/drawing/2014/main" id="{7D84BD37-2737-4F83-915F-70DBA9A5F0F1}"/>
                  </a:ext>
                </a:extLst>
              </p:cNvPr>
              <p:cNvSpPr txBox="1">
                <a:spLocks noRot="1" noChangeAspect="1" noMove="1" noResize="1" noEditPoints="1" noAdjustHandles="1" noChangeArrowheads="1" noChangeShapeType="1" noTextEdit="1"/>
              </p:cNvSpPr>
              <p:nvPr/>
            </p:nvSpPr>
            <p:spPr>
              <a:xfrm>
                <a:off x="2114306" y="5902065"/>
                <a:ext cx="204480" cy="276999"/>
              </a:xfrm>
              <a:prstGeom prst="rect">
                <a:avLst/>
              </a:prstGeom>
              <a:blipFill>
                <a:blip r:embed="rId4"/>
                <a:stretch>
                  <a:fillRect l="-30303" r="-24242" b="-6522"/>
                </a:stretch>
              </a:blipFill>
            </p:spPr>
            <p:txBody>
              <a:bodyPr/>
              <a:lstStyle/>
              <a:p>
                <a:r>
                  <a:rPr lang="zh-CN" altLang="en-US">
                    <a:noFill/>
                  </a:rPr>
                  <a:t> </a:t>
                </a:r>
              </a:p>
            </p:txBody>
          </p:sp>
        </mc:Fallback>
      </mc:AlternateContent>
      <p:cxnSp>
        <p:nvCxnSpPr>
          <p:cNvPr id="88" name="直接箭头连接符 87">
            <a:extLst>
              <a:ext uri="{FF2B5EF4-FFF2-40B4-BE49-F238E27FC236}">
                <a16:creationId xmlns:a16="http://schemas.microsoft.com/office/drawing/2014/main" id="{048E10B4-385D-49B3-A8D2-DA4D4CE5E9DA}"/>
              </a:ext>
            </a:extLst>
          </p:cNvPr>
          <p:cNvCxnSpPr>
            <a:stCxn id="85" idx="0"/>
          </p:cNvCxnSpPr>
          <p:nvPr/>
        </p:nvCxnSpPr>
        <p:spPr>
          <a:xfrm flipV="1">
            <a:off x="772252" y="5499501"/>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80C5729B-81C5-4D32-A609-B402C9B76156}"/>
              </a:ext>
            </a:extLst>
          </p:cNvPr>
          <p:cNvCxnSpPr/>
          <p:nvPr/>
        </p:nvCxnSpPr>
        <p:spPr>
          <a:xfrm flipV="1">
            <a:off x="1497059" y="5499501"/>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9257992-25A1-4390-A425-5CC484C79C64}"/>
              </a:ext>
            </a:extLst>
          </p:cNvPr>
          <p:cNvCxnSpPr/>
          <p:nvPr/>
        </p:nvCxnSpPr>
        <p:spPr>
          <a:xfrm flipV="1">
            <a:off x="2216546" y="5499501"/>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50C1C83F-7FA9-425B-885A-F8E3249A4289}"/>
              </a:ext>
            </a:extLst>
          </p:cNvPr>
          <p:cNvCxnSpPr>
            <a:cxnSpLocks/>
          </p:cNvCxnSpPr>
          <p:nvPr/>
        </p:nvCxnSpPr>
        <p:spPr>
          <a:xfrm flipV="1">
            <a:off x="772252" y="4478570"/>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2" name="直接箭头连接符 91">
            <a:extLst>
              <a:ext uri="{FF2B5EF4-FFF2-40B4-BE49-F238E27FC236}">
                <a16:creationId xmlns:a16="http://schemas.microsoft.com/office/drawing/2014/main" id="{BE4BFEF4-09E0-45B4-8706-81D962FCD890}"/>
              </a:ext>
            </a:extLst>
          </p:cNvPr>
          <p:cNvCxnSpPr>
            <a:cxnSpLocks/>
          </p:cNvCxnSpPr>
          <p:nvPr/>
        </p:nvCxnSpPr>
        <p:spPr>
          <a:xfrm flipV="1">
            <a:off x="1479386" y="4478570"/>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3" name="直接箭头连接符 92">
            <a:extLst>
              <a:ext uri="{FF2B5EF4-FFF2-40B4-BE49-F238E27FC236}">
                <a16:creationId xmlns:a16="http://schemas.microsoft.com/office/drawing/2014/main" id="{559298C0-4AE3-4964-A66B-DCCC9F11F1A9}"/>
              </a:ext>
            </a:extLst>
          </p:cNvPr>
          <p:cNvCxnSpPr>
            <a:cxnSpLocks/>
          </p:cNvCxnSpPr>
          <p:nvPr/>
        </p:nvCxnSpPr>
        <p:spPr>
          <a:xfrm flipV="1">
            <a:off x="2216546" y="4478570"/>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4" name="直接箭头连接符 93">
            <a:extLst>
              <a:ext uri="{FF2B5EF4-FFF2-40B4-BE49-F238E27FC236}">
                <a16:creationId xmlns:a16="http://schemas.microsoft.com/office/drawing/2014/main" id="{9555AD40-00FC-41FA-86E6-78EB9B1C774E}"/>
              </a:ext>
            </a:extLst>
          </p:cNvPr>
          <p:cNvCxnSpPr>
            <a:cxnSpLocks/>
          </p:cNvCxnSpPr>
          <p:nvPr/>
        </p:nvCxnSpPr>
        <p:spPr>
          <a:xfrm flipV="1">
            <a:off x="1297431" y="3092236"/>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4BB968EF-E008-42C7-A906-800B3409EA9D}"/>
              </a:ext>
            </a:extLst>
          </p:cNvPr>
          <p:cNvCxnSpPr/>
          <p:nvPr/>
        </p:nvCxnSpPr>
        <p:spPr>
          <a:xfrm flipV="1">
            <a:off x="1452708" y="3092236"/>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7824EEBB-7FA8-4CE6-9F49-AA8886926D2A}"/>
              </a:ext>
            </a:extLst>
          </p:cNvPr>
          <p:cNvCxnSpPr>
            <a:cxnSpLocks/>
          </p:cNvCxnSpPr>
          <p:nvPr/>
        </p:nvCxnSpPr>
        <p:spPr>
          <a:xfrm flipH="1" flipV="1">
            <a:off x="1582727" y="3092236"/>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2B55648C-DED0-4B7F-AAEA-252C449EA817}"/>
              </a:ext>
            </a:extLst>
          </p:cNvPr>
          <p:cNvCxnSpPr>
            <a:stCxn id="84" idx="0"/>
          </p:cNvCxnSpPr>
          <p:nvPr/>
        </p:nvCxnSpPr>
        <p:spPr>
          <a:xfrm flipH="1" flipV="1">
            <a:off x="1521387" y="2090476"/>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矩形: 圆角 99">
            <a:extLst>
              <a:ext uri="{FF2B5EF4-FFF2-40B4-BE49-F238E27FC236}">
                <a16:creationId xmlns:a16="http://schemas.microsoft.com/office/drawing/2014/main" id="{DA1FCFE4-DA11-4076-9065-0CF64970F92C}"/>
              </a:ext>
            </a:extLst>
          </p:cNvPr>
          <p:cNvSpPr/>
          <p:nvPr/>
        </p:nvSpPr>
        <p:spPr>
          <a:xfrm>
            <a:off x="151201" y="2362241"/>
            <a:ext cx="2796986" cy="340725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9380FE87-4C18-46F9-B9FE-5C717CB4F328}"/>
              </a:ext>
            </a:extLst>
          </p:cNvPr>
          <p:cNvCxnSpPr>
            <a:cxnSpLocks/>
          </p:cNvCxnSpPr>
          <p:nvPr/>
        </p:nvCxnSpPr>
        <p:spPr>
          <a:xfrm flipH="1" flipV="1">
            <a:off x="2964736" y="3012446"/>
            <a:ext cx="2568006" cy="25353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97EFADDE-69F4-4A1F-9E74-CD04BCE09A64}"/>
              </a:ext>
            </a:extLst>
          </p:cNvPr>
          <p:cNvCxnSpPr>
            <a:cxnSpLocks/>
          </p:cNvCxnSpPr>
          <p:nvPr/>
        </p:nvCxnSpPr>
        <p:spPr>
          <a:xfrm flipH="1">
            <a:off x="2948187" y="3740108"/>
            <a:ext cx="2543584" cy="69782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6" name="矩形: 圆角 105">
            <a:extLst>
              <a:ext uri="{FF2B5EF4-FFF2-40B4-BE49-F238E27FC236}">
                <a16:creationId xmlns:a16="http://schemas.microsoft.com/office/drawing/2014/main" id="{B36443E3-3F20-4013-8BF6-053764F665DF}"/>
              </a:ext>
            </a:extLst>
          </p:cNvPr>
          <p:cNvSpPr/>
          <p:nvPr/>
        </p:nvSpPr>
        <p:spPr>
          <a:xfrm>
            <a:off x="457945" y="1666389"/>
            <a:ext cx="2126884" cy="4786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74" name="矩形: 圆角 73">
            <a:extLst>
              <a:ext uri="{FF2B5EF4-FFF2-40B4-BE49-F238E27FC236}">
                <a16:creationId xmlns:a16="http://schemas.microsoft.com/office/drawing/2014/main" id="{F08753D7-8CD1-4965-914C-F33245C2B6D9}"/>
              </a:ext>
            </a:extLst>
          </p:cNvPr>
          <p:cNvSpPr/>
          <p:nvPr/>
        </p:nvSpPr>
        <p:spPr>
          <a:xfrm>
            <a:off x="4946835" y="893259"/>
            <a:ext cx="2400038" cy="41632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cxnSp>
        <p:nvCxnSpPr>
          <p:cNvPr id="3" name="直接箭头连接符 2">
            <a:extLst>
              <a:ext uri="{FF2B5EF4-FFF2-40B4-BE49-F238E27FC236}">
                <a16:creationId xmlns:a16="http://schemas.microsoft.com/office/drawing/2014/main" id="{1EF17185-5151-4B1B-BFCE-2AEF1437E258}"/>
              </a:ext>
            </a:extLst>
          </p:cNvPr>
          <p:cNvCxnSpPr>
            <a:stCxn id="7" idx="0"/>
            <a:endCxn id="74" idx="2"/>
          </p:cNvCxnSpPr>
          <p:nvPr/>
        </p:nvCxnSpPr>
        <p:spPr>
          <a:xfrm flipV="1">
            <a:off x="6146852" y="1309582"/>
            <a:ext cx="2" cy="322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9950B39-4F4A-46DC-8552-4A47343163D3}"/>
              </a:ext>
            </a:extLst>
          </p:cNvPr>
          <p:cNvCxnSpPr>
            <a:stCxn id="5" idx="0"/>
            <a:endCxn id="6" idx="2"/>
          </p:cNvCxnSpPr>
          <p:nvPr/>
        </p:nvCxnSpPr>
        <p:spPr>
          <a:xfrm flipV="1">
            <a:off x="6146851" y="2983340"/>
            <a:ext cx="3" cy="294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9689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747260FD-79F0-4A00-A1E9-3989ABB4F6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8045" y="421341"/>
            <a:ext cx="7034568" cy="5996761"/>
          </a:xfrm>
          <a:prstGeom prst="rect">
            <a:avLst/>
          </a:prstGeom>
        </p:spPr>
      </p:pic>
    </p:spTree>
    <p:extLst>
      <p:ext uri="{BB962C8B-B14F-4D97-AF65-F5344CB8AC3E}">
        <p14:creationId xmlns:p14="http://schemas.microsoft.com/office/powerpoint/2010/main" val="2345825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84256A-C87B-42CA-8E3B-B2AA21B40CC7}"/>
              </a:ext>
            </a:extLst>
          </p:cNvPr>
          <p:cNvPicPr>
            <a:picLocks noChangeAspect="1"/>
          </p:cNvPicPr>
          <p:nvPr/>
        </p:nvPicPr>
        <p:blipFill>
          <a:blip r:embed="rId2"/>
          <a:stretch>
            <a:fillRect/>
          </a:stretch>
        </p:blipFill>
        <p:spPr>
          <a:xfrm>
            <a:off x="2158785" y="280916"/>
            <a:ext cx="7874430" cy="6296168"/>
          </a:xfrm>
          <a:prstGeom prst="rect">
            <a:avLst/>
          </a:prstGeom>
        </p:spPr>
      </p:pic>
    </p:spTree>
    <p:extLst>
      <p:ext uri="{BB962C8B-B14F-4D97-AF65-F5344CB8AC3E}">
        <p14:creationId xmlns:p14="http://schemas.microsoft.com/office/powerpoint/2010/main" val="37590901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8244F289-6C5D-4290-B311-6D044B793FED}"/>
              </a:ext>
            </a:extLst>
          </p:cNvPr>
          <p:cNvSpPr/>
          <p:nvPr/>
        </p:nvSpPr>
        <p:spPr>
          <a:xfrm>
            <a:off x="4069975" y="810689"/>
            <a:ext cx="2779059" cy="428579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EEA028A-39B8-494E-8C4E-6CCB56BD4B31}"/>
              </a:ext>
            </a:extLst>
          </p:cNvPr>
          <p:cNvSpPr/>
          <p:nvPr/>
        </p:nvSpPr>
        <p:spPr>
          <a:xfrm>
            <a:off x="4563035" y="4219943"/>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屏蔽的多头注意力</a:t>
            </a:r>
          </a:p>
        </p:txBody>
      </p:sp>
      <p:sp>
        <p:nvSpPr>
          <p:cNvPr id="7" name="矩形: 圆角 6">
            <a:extLst>
              <a:ext uri="{FF2B5EF4-FFF2-40B4-BE49-F238E27FC236}">
                <a16:creationId xmlns:a16="http://schemas.microsoft.com/office/drawing/2014/main" id="{D80801FA-1E52-47A4-BA6C-2612083618B4}"/>
              </a:ext>
            </a:extLst>
          </p:cNvPr>
          <p:cNvSpPr/>
          <p:nvPr/>
        </p:nvSpPr>
        <p:spPr>
          <a:xfrm>
            <a:off x="4563034" y="3678021"/>
            <a:ext cx="2097739" cy="40788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8" name="矩形: 圆角 7">
            <a:extLst>
              <a:ext uri="{FF2B5EF4-FFF2-40B4-BE49-F238E27FC236}">
                <a16:creationId xmlns:a16="http://schemas.microsoft.com/office/drawing/2014/main" id="{5A4D93CF-5BAC-4A3A-8EC2-C11D124B74E7}"/>
              </a:ext>
            </a:extLst>
          </p:cNvPr>
          <p:cNvSpPr/>
          <p:nvPr/>
        </p:nvSpPr>
        <p:spPr>
          <a:xfrm>
            <a:off x="4555603" y="1599545"/>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sp>
        <p:nvSpPr>
          <p:cNvPr id="9" name="流程图: 或者 8">
            <a:extLst>
              <a:ext uri="{FF2B5EF4-FFF2-40B4-BE49-F238E27FC236}">
                <a16:creationId xmlns:a16="http://schemas.microsoft.com/office/drawing/2014/main" id="{0FB1F3F6-44DD-4973-9941-BFD5D3EE22F3}"/>
              </a:ext>
            </a:extLst>
          </p:cNvPr>
          <p:cNvSpPr/>
          <p:nvPr/>
        </p:nvSpPr>
        <p:spPr>
          <a:xfrm>
            <a:off x="5475965" y="535337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708DC81-F452-4D95-8C1F-783693B263B5}"/>
              </a:ext>
            </a:extLst>
          </p:cNvPr>
          <p:cNvCxnSpPr>
            <a:cxnSpLocks/>
            <a:stCxn id="9" idx="0"/>
            <a:endCxn id="6" idx="2"/>
          </p:cNvCxnSpPr>
          <p:nvPr/>
        </p:nvCxnSpPr>
        <p:spPr>
          <a:xfrm flipV="1">
            <a:off x="5604475" y="4617965"/>
            <a:ext cx="7430" cy="735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8FEE742-92D1-45F9-BA15-AB1AAFF58F26}"/>
              </a:ext>
            </a:extLst>
          </p:cNvPr>
          <p:cNvCxnSpPr>
            <a:cxnSpLocks/>
          </p:cNvCxnSpPr>
          <p:nvPr/>
        </p:nvCxnSpPr>
        <p:spPr>
          <a:xfrm flipH="1">
            <a:off x="5062112" y="4915629"/>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3FC6E89-4593-4884-B8BC-7DBB74F1318B}"/>
              </a:ext>
            </a:extLst>
          </p:cNvPr>
          <p:cNvCxnSpPr>
            <a:cxnSpLocks/>
          </p:cNvCxnSpPr>
          <p:nvPr/>
        </p:nvCxnSpPr>
        <p:spPr>
          <a:xfrm flipV="1">
            <a:off x="5062112" y="4617965"/>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F09DB2E-7B82-4765-A6E6-BA91EA59355B}"/>
              </a:ext>
            </a:extLst>
          </p:cNvPr>
          <p:cNvCxnSpPr>
            <a:cxnSpLocks/>
          </p:cNvCxnSpPr>
          <p:nvPr/>
        </p:nvCxnSpPr>
        <p:spPr>
          <a:xfrm flipH="1">
            <a:off x="5566626" y="4912632"/>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BC9FA0F-889F-475A-ADB2-FF725E9D30ED}"/>
              </a:ext>
            </a:extLst>
          </p:cNvPr>
          <p:cNvCxnSpPr>
            <a:cxnSpLocks/>
          </p:cNvCxnSpPr>
          <p:nvPr/>
        </p:nvCxnSpPr>
        <p:spPr>
          <a:xfrm flipV="1">
            <a:off x="6108988" y="4617965"/>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8CB1754A-9BE9-46AD-8BD1-8662C8968AC2}"/>
              </a:ext>
            </a:extLst>
          </p:cNvPr>
          <p:cNvCxnSpPr>
            <a:cxnSpLocks/>
            <a:endCxn id="7" idx="1"/>
          </p:cNvCxnSpPr>
          <p:nvPr/>
        </p:nvCxnSpPr>
        <p:spPr>
          <a:xfrm rot="16200000" flipV="1">
            <a:off x="4523919" y="3921076"/>
            <a:ext cx="1129310" cy="1051080"/>
          </a:xfrm>
          <a:prstGeom prst="bentConnector4">
            <a:avLst>
              <a:gd name="adj1" fmla="val 486"/>
              <a:gd name="adj2" fmla="val 12174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1CC5E99-E2A0-4496-9C8A-20497F454842}"/>
              </a:ext>
            </a:extLst>
          </p:cNvPr>
          <p:cNvCxnSpPr>
            <a:cxnSpLocks/>
            <a:stCxn id="6" idx="0"/>
            <a:endCxn id="7" idx="2"/>
          </p:cNvCxnSpPr>
          <p:nvPr/>
        </p:nvCxnSpPr>
        <p:spPr>
          <a:xfrm flipH="1" flipV="1">
            <a:off x="5611904" y="4085901"/>
            <a:ext cx="1" cy="1340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AC98DFEA-80E9-4577-A2CE-5804E10D528E}"/>
              </a:ext>
            </a:extLst>
          </p:cNvPr>
          <p:cNvCxnSpPr>
            <a:cxnSpLocks/>
            <a:endCxn id="22" idx="1"/>
          </p:cNvCxnSpPr>
          <p:nvPr/>
        </p:nvCxnSpPr>
        <p:spPr>
          <a:xfrm rot="10800000">
            <a:off x="4548175" y="1188638"/>
            <a:ext cx="1056303" cy="947372"/>
          </a:xfrm>
          <a:prstGeom prst="bentConnector3">
            <a:avLst>
              <a:gd name="adj1" fmla="val 12164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15E8AE0-254D-4534-ABE9-53ED10CF7852}"/>
              </a:ext>
            </a:extLst>
          </p:cNvPr>
          <p:cNvSpPr txBox="1"/>
          <p:nvPr/>
        </p:nvSpPr>
        <p:spPr>
          <a:xfrm>
            <a:off x="6946524" y="2522791"/>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19" name="矩形: 圆角 18">
            <a:extLst>
              <a:ext uri="{FF2B5EF4-FFF2-40B4-BE49-F238E27FC236}">
                <a16:creationId xmlns:a16="http://schemas.microsoft.com/office/drawing/2014/main" id="{311A2517-9AC3-414A-A582-7CB6A2D6E39D}"/>
              </a:ext>
            </a:extLst>
          </p:cNvPr>
          <p:cNvSpPr/>
          <p:nvPr/>
        </p:nvSpPr>
        <p:spPr>
          <a:xfrm>
            <a:off x="4647773" y="5904096"/>
            <a:ext cx="1913402" cy="3909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输出嵌入</a:t>
            </a:r>
          </a:p>
        </p:txBody>
      </p:sp>
      <p:sp>
        <p:nvSpPr>
          <p:cNvPr id="20" name="矩形: 圆角 19">
            <a:extLst>
              <a:ext uri="{FF2B5EF4-FFF2-40B4-BE49-F238E27FC236}">
                <a16:creationId xmlns:a16="http://schemas.microsoft.com/office/drawing/2014/main" id="{96983115-DDE4-4E05-B370-1850C946111D}"/>
              </a:ext>
            </a:extLst>
          </p:cNvPr>
          <p:cNvSpPr/>
          <p:nvPr/>
        </p:nvSpPr>
        <p:spPr>
          <a:xfrm>
            <a:off x="3507578" y="5295816"/>
            <a:ext cx="1618545" cy="39093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21" name="直接箭头连接符 20">
            <a:extLst>
              <a:ext uri="{FF2B5EF4-FFF2-40B4-BE49-F238E27FC236}">
                <a16:creationId xmlns:a16="http://schemas.microsoft.com/office/drawing/2014/main" id="{F92115F4-0574-44BB-B79C-A709EFE3B8C7}"/>
              </a:ext>
            </a:extLst>
          </p:cNvPr>
          <p:cNvCxnSpPr>
            <a:cxnSpLocks/>
            <a:stCxn id="20" idx="3"/>
            <a:endCxn id="9" idx="2"/>
          </p:cNvCxnSpPr>
          <p:nvPr/>
        </p:nvCxnSpPr>
        <p:spPr>
          <a:xfrm flipV="1">
            <a:off x="5126123" y="5487416"/>
            <a:ext cx="349842" cy="38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7E4ED64-0623-4776-80F6-B5A22F362022}"/>
              </a:ext>
            </a:extLst>
          </p:cNvPr>
          <p:cNvSpPr/>
          <p:nvPr/>
        </p:nvSpPr>
        <p:spPr>
          <a:xfrm>
            <a:off x="4548174" y="993703"/>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23" name="直接箭头连接符 22">
            <a:extLst>
              <a:ext uri="{FF2B5EF4-FFF2-40B4-BE49-F238E27FC236}">
                <a16:creationId xmlns:a16="http://schemas.microsoft.com/office/drawing/2014/main" id="{A0DDFC27-B235-4B90-80E1-3C88BE8D27B0}"/>
              </a:ext>
            </a:extLst>
          </p:cNvPr>
          <p:cNvCxnSpPr>
            <a:stCxn id="19" idx="0"/>
            <a:endCxn id="9" idx="4"/>
          </p:cNvCxnSpPr>
          <p:nvPr/>
        </p:nvCxnSpPr>
        <p:spPr>
          <a:xfrm flipV="1">
            <a:off x="5604474" y="5621456"/>
            <a:ext cx="1" cy="282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4A26EB5-EDAB-4D78-B908-30B05D4C4D6D}"/>
              </a:ext>
            </a:extLst>
          </p:cNvPr>
          <p:cNvCxnSpPr>
            <a:cxnSpLocks/>
            <a:endCxn id="19" idx="2"/>
          </p:cNvCxnSpPr>
          <p:nvPr/>
        </p:nvCxnSpPr>
        <p:spPr>
          <a:xfrm flipV="1">
            <a:off x="5604473" y="6295029"/>
            <a:ext cx="1" cy="4128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圆角 24">
            <a:extLst>
              <a:ext uri="{FF2B5EF4-FFF2-40B4-BE49-F238E27FC236}">
                <a16:creationId xmlns:a16="http://schemas.microsoft.com/office/drawing/2014/main" id="{9C1DA3FE-B640-456A-80B3-5A0631DA36AB}"/>
              </a:ext>
            </a:extLst>
          </p:cNvPr>
          <p:cNvSpPr/>
          <p:nvPr/>
        </p:nvSpPr>
        <p:spPr>
          <a:xfrm>
            <a:off x="4414095" y="6429758"/>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a:t>
            </a:r>
          </a:p>
        </p:txBody>
      </p:sp>
      <p:cxnSp>
        <p:nvCxnSpPr>
          <p:cNvPr id="26" name="直接箭头连接符 25">
            <a:extLst>
              <a:ext uri="{FF2B5EF4-FFF2-40B4-BE49-F238E27FC236}">
                <a16:creationId xmlns:a16="http://schemas.microsoft.com/office/drawing/2014/main" id="{4D71F738-36F1-4326-969B-0F90B2B1A382}"/>
              </a:ext>
            </a:extLst>
          </p:cNvPr>
          <p:cNvCxnSpPr>
            <a:cxnSpLocks/>
            <a:stCxn id="8" idx="0"/>
            <a:endCxn id="22" idx="2"/>
          </p:cNvCxnSpPr>
          <p:nvPr/>
        </p:nvCxnSpPr>
        <p:spPr>
          <a:xfrm flipH="1" flipV="1">
            <a:off x="5597044" y="1383572"/>
            <a:ext cx="7429" cy="215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B1108AF8-EBE2-4BEC-9A09-3E692FE6EFF0}"/>
              </a:ext>
            </a:extLst>
          </p:cNvPr>
          <p:cNvSpPr/>
          <p:nvPr/>
        </p:nvSpPr>
        <p:spPr>
          <a:xfrm>
            <a:off x="4555604" y="2758514"/>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28" name="矩形: 圆角 27">
            <a:extLst>
              <a:ext uri="{FF2B5EF4-FFF2-40B4-BE49-F238E27FC236}">
                <a16:creationId xmlns:a16="http://schemas.microsoft.com/office/drawing/2014/main" id="{31830C2D-C0EC-492F-A7C2-A90E2495D60A}"/>
              </a:ext>
            </a:extLst>
          </p:cNvPr>
          <p:cNvSpPr/>
          <p:nvPr/>
        </p:nvSpPr>
        <p:spPr>
          <a:xfrm>
            <a:off x="4555604" y="2216592"/>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29" name="直接连接符 28">
            <a:extLst>
              <a:ext uri="{FF2B5EF4-FFF2-40B4-BE49-F238E27FC236}">
                <a16:creationId xmlns:a16="http://schemas.microsoft.com/office/drawing/2014/main" id="{C96058E2-6998-405F-84E8-E1A3A652DF0B}"/>
              </a:ext>
            </a:extLst>
          </p:cNvPr>
          <p:cNvCxnSpPr>
            <a:cxnSpLocks/>
            <a:stCxn id="27" idx="0"/>
            <a:endCxn id="28" idx="2"/>
          </p:cNvCxnSpPr>
          <p:nvPr/>
        </p:nvCxnSpPr>
        <p:spPr>
          <a:xfrm flipV="1">
            <a:off x="5604474" y="2614614"/>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D57C56B-7E29-43AB-9E3D-A6C3F9D47EDE}"/>
              </a:ext>
            </a:extLst>
          </p:cNvPr>
          <p:cNvCxnSpPr>
            <a:cxnSpLocks/>
            <a:stCxn id="28" idx="0"/>
            <a:endCxn id="8" idx="2"/>
          </p:cNvCxnSpPr>
          <p:nvPr/>
        </p:nvCxnSpPr>
        <p:spPr>
          <a:xfrm flipH="1" flipV="1">
            <a:off x="5604473" y="1989414"/>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345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99850736-F82E-4CCE-AF80-3434DBCDC8E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7529" y="604370"/>
            <a:ext cx="10506635" cy="5649259"/>
          </a:xfrm>
          <a:prstGeom prst="rect">
            <a:avLst/>
          </a:prstGeom>
        </p:spPr>
      </p:pic>
    </p:spTree>
    <p:extLst>
      <p:ext uri="{BB962C8B-B14F-4D97-AF65-F5344CB8AC3E}">
        <p14:creationId xmlns:p14="http://schemas.microsoft.com/office/powerpoint/2010/main" val="35960679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19EB377E-0DA9-4FFA-B2A7-FAEA37A20E8B}"/>
              </a:ext>
            </a:extLst>
          </p:cNvPr>
          <p:cNvSpPr/>
          <p:nvPr/>
        </p:nvSpPr>
        <p:spPr>
          <a:xfrm>
            <a:off x="2423511" y="2267452"/>
            <a:ext cx="2624446" cy="302963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或者 7">
            <a:extLst>
              <a:ext uri="{FF2B5EF4-FFF2-40B4-BE49-F238E27FC236}">
                <a16:creationId xmlns:a16="http://schemas.microsoft.com/office/drawing/2014/main" id="{6E8B118A-722E-4BF5-9826-E365FECFE358}"/>
              </a:ext>
            </a:extLst>
          </p:cNvPr>
          <p:cNvSpPr/>
          <p:nvPr/>
        </p:nvSpPr>
        <p:spPr>
          <a:xfrm>
            <a:off x="3762085" y="547461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CFA18E29-38E7-4606-BFFC-3794966D92FC}"/>
              </a:ext>
            </a:extLst>
          </p:cNvPr>
          <p:cNvCxnSpPr>
            <a:cxnSpLocks/>
            <a:stCxn id="8" idx="0"/>
            <a:endCxn id="133" idx="2"/>
          </p:cNvCxnSpPr>
          <p:nvPr/>
        </p:nvCxnSpPr>
        <p:spPr>
          <a:xfrm flipV="1">
            <a:off x="3890595" y="4635585"/>
            <a:ext cx="0" cy="8390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7679C8C-4078-47B7-A785-F33FE3130C76}"/>
              </a:ext>
            </a:extLst>
          </p:cNvPr>
          <p:cNvCxnSpPr>
            <a:cxnSpLocks/>
          </p:cNvCxnSpPr>
          <p:nvPr/>
        </p:nvCxnSpPr>
        <p:spPr>
          <a:xfrm flipH="1">
            <a:off x="3338594" y="4915266"/>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13A0DCD8-0B9B-4737-B446-8BF11CFDA55B}"/>
              </a:ext>
            </a:extLst>
          </p:cNvPr>
          <p:cNvCxnSpPr>
            <a:cxnSpLocks/>
          </p:cNvCxnSpPr>
          <p:nvPr/>
        </p:nvCxnSpPr>
        <p:spPr>
          <a:xfrm flipV="1">
            <a:off x="3338594" y="4654860"/>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29E6C6B-5BFD-4B06-9AE5-00E17AB7CAA6}"/>
              </a:ext>
            </a:extLst>
          </p:cNvPr>
          <p:cNvCxnSpPr>
            <a:cxnSpLocks/>
          </p:cNvCxnSpPr>
          <p:nvPr/>
        </p:nvCxnSpPr>
        <p:spPr>
          <a:xfrm flipH="1">
            <a:off x="3880956" y="4915266"/>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AAD72D9-850D-485C-9F5D-5D5404D10062}"/>
              </a:ext>
            </a:extLst>
          </p:cNvPr>
          <p:cNvCxnSpPr>
            <a:cxnSpLocks/>
          </p:cNvCxnSpPr>
          <p:nvPr/>
        </p:nvCxnSpPr>
        <p:spPr>
          <a:xfrm flipV="1">
            <a:off x="4414348" y="4654860"/>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6F652F90-2E75-4881-AACD-DDD344E785CE}"/>
              </a:ext>
            </a:extLst>
          </p:cNvPr>
          <p:cNvCxnSpPr>
            <a:cxnSpLocks/>
            <a:endCxn id="134" idx="1"/>
          </p:cNvCxnSpPr>
          <p:nvPr/>
        </p:nvCxnSpPr>
        <p:spPr>
          <a:xfrm rot="16200000" flipV="1">
            <a:off x="2763767" y="3972610"/>
            <a:ext cx="1204784" cy="1048868"/>
          </a:xfrm>
          <a:prstGeom prst="bentConnector4">
            <a:avLst>
              <a:gd name="adj1" fmla="val 2304"/>
              <a:gd name="adj2" fmla="val 1217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F1ACC08-3E23-48CB-99D7-5B8FDA149D57}"/>
              </a:ext>
            </a:extLst>
          </p:cNvPr>
          <p:cNvSpPr txBox="1"/>
          <p:nvPr/>
        </p:nvSpPr>
        <p:spPr>
          <a:xfrm>
            <a:off x="1792854" y="3629018"/>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21" name="矩形: 圆角 20">
            <a:extLst>
              <a:ext uri="{FF2B5EF4-FFF2-40B4-BE49-F238E27FC236}">
                <a16:creationId xmlns:a16="http://schemas.microsoft.com/office/drawing/2014/main" id="{4EB1A577-69CD-487A-B525-046D258404C3}"/>
              </a:ext>
            </a:extLst>
          </p:cNvPr>
          <p:cNvSpPr/>
          <p:nvPr/>
        </p:nvSpPr>
        <p:spPr>
          <a:xfrm>
            <a:off x="2933892" y="6009792"/>
            <a:ext cx="1913402" cy="41350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输入嵌入</a:t>
            </a:r>
          </a:p>
        </p:txBody>
      </p:sp>
      <p:sp>
        <p:nvSpPr>
          <p:cNvPr id="26" name="矩形: 圆角 25">
            <a:extLst>
              <a:ext uri="{FF2B5EF4-FFF2-40B4-BE49-F238E27FC236}">
                <a16:creationId xmlns:a16="http://schemas.microsoft.com/office/drawing/2014/main" id="{E9A03B28-B08A-486B-A568-7066A9EC0533}"/>
              </a:ext>
            </a:extLst>
          </p:cNvPr>
          <p:cNvSpPr/>
          <p:nvPr/>
        </p:nvSpPr>
        <p:spPr>
          <a:xfrm>
            <a:off x="1677797" y="5423391"/>
            <a:ext cx="1618545" cy="39093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27" name="直接箭头连接符 26">
            <a:extLst>
              <a:ext uri="{FF2B5EF4-FFF2-40B4-BE49-F238E27FC236}">
                <a16:creationId xmlns:a16="http://schemas.microsoft.com/office/drawing/2014/main" id="{7757357F-AE3D-43A1-BA13-C8FA7A679E43}"/>
              </a:ext>
            </a:extLst>
          </p:cNvPr>
          <p:cNvCxnSpPr>
            <a:cxnSpLocks/>
            <a:stCxn id="26" idx="3"/>
            <a:endCxn id="8" idx="2"/>
          </p:cNvCxnSpPr>
          <p:nvPr/>
        </p:nvCxnSpPr>
        <p:spPr>
          <a:xfrm flipV="1">
            <a:off x="3296342" y="5608656"/>
            <a:ext cx="465743" cy="102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EBC4D46C-BBC3-4609-B5AE-53E28751A0A2}"/>
              </a:ext>
            </a:extLst>
          </p:cNvPr>
          <p:cNvCxnSpPr>
            <a:cxnSpLocks/>
            <a:stCxn id="21" idx="0"/>
            <a:endCxn id="8" idx="4"/>
          </p:cNvCxnSpPr>
          <p:nvPr/>
        </p:nvCxnSpPr>
        <p:spPr>
          <a:xfrm flipV="1">
            <a:off x="3890593" y="5742696"/>
            <a:ext cx="2" cy="267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27EA2EA3-FAE2-42F4-AAF7-3FB457A717B2}"/>
              </a:ext>
            </a:extLst>
          </p:cNvPr>
          <p:cNvCxnSpPr>
            <a:cxnSpLocks/>
            <a:endCxn id="21" idx="2"/>
          </p:cNvCxnSpPr>
          <p:nvPr/>
        </p:nvCxnSpPr>
        <p:spPr>
          <a:xfrm flipV="1">
            <a:off x="3890593" y="6423294"/>
            <a:ext cx="0" cy="415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圆角 56">
            <a:extLst>
              <a:ext uri="{FF2B5EF4-FFF2-40B4-BE49-F238E27FC236}">
                <a16:creationId xmlns:a16="http://schemas.microsoft.com/office/drawing/2014/main" id="{EF53900B-3EEB-455B-AB34-D74050EAB339}"/>
              </a:ext>
            </a:extLst>
          </p:cNvPr>
          <p:cNvSpPr/>
          <p:nvPr/>
        </p:nvSpPr>
        <p:spPr>
          <a:xfrm>
            <a:off x="2654717" y="6561201"/>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a:t>
            </a:r>
          </a:p>
        </p:txBody>
      </p:sp>
      <p:sp>
        <p:nvSpPr>
          <p:cNvPr id="129" name="矩形: 圆角 128">
            <a:extLst>
              <a:ext uri="{FF2B5EF4-FFF2-40B4-BE49-F238E27FC236}">
                <a16:creationId xmlns:a16="http://schemas.microsoft.com/office/drawing/2014/main" id="{02A12CE7-7281-4AB9-90BD-6350DF7C4475}"/>
              </a:ext>
            </a:extLst>
          </p:cNvPr>
          <p:cNvSpPr/>
          <p:nvPr/>
        </p:nvSpPr>
        <p:spPr>
          <a:xfrm>
            <a:off x="2841724" y="3078594"/>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cxnSp>
        <p:nvCxnSpPr>
          <p:cNvPr id="130" name="连接符: 肘形 129">
            <a:extLst>
              <a:ext uri="{FF2B5EF4-FFF2-40B4-BE49-F238E27FC236}">
                <a16:creationId xmlns:a16="http://schemas.microsoft.com/office/drawing/2014/main" id="{DC614727-4F31-43DD-A274-86EBB5CA9ECC}"/>
              </a:ext>
            </a:extLst>
          </p:cNvPr>
          <p:cNvCxnSpPr>
            <a:cxnSpLocks/>
            <a:endCxn id="131" idx="1"/>
          </p:cNvCxnSpPr>
          <p:nvPr/>
        </p:nvCxnSpPr>
        <p:spPr>
          <a:xfrm rot="10800000">
            <a:off x="2834296" y="2667687"/>
            <a:ext cx="1056303" cy="947372"/>
          </a:xfrm>
          <a:prstGeom prst="bentConnector3">
            <a:avLst>
              <a:gd name="adj1" fmla="val 12164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矩形: 圆角 130">
            <a:extLst>
              <a:ext uri="{FF2B5EF4-FFF2-40B4-BE49-F238E27FC236}">
                <a16:creationId xmlns:a16="http://schemas.microsoft.com/office/drawing/2014/main" id="{C91FDAC3-744E-4196-93FC-A6110CB70FCA}"/>
              </a:ext>
            </a:extLst>
          </p:cNvPr>
          <p:cNvSpPr/>
          <p:nvPr/>
        </p:nvSpPr>
        <p:spPr>
          <a:xfrm>
            <a:off x="2834295" y="2472752"/>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133" name="矩形: 圆角 132">
            <a:extLst>
              <a:ext uri="{FF2B5EF4-FFF2-40B4-BE49-F238E27FC236}">
                <a16:creationId xmlns:a16="http://schemas.microsoft.com/office/drawing/2014/main" id="{775243AA-C9F8-42A7-B71F-3E449499041C}"/>
              </a:ext>
            </a:extLst>
          </p:cNvPr>
          <p:cNvSpPr/>
          <p:nvPr/>
        </p:nvSpPr>
        <p:spPr>
          <a:xfrm>
            <a:off x="2841725" y="4237563"/>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134" name="矩形: 圆角 133">
            <a:extLst>
              <a:ext uri="{FF2B5EF4-FFF2-40B4-BE49-F238E27FC236}">
                <a16:creationId xmlns:a16="http://schemas.microsoft.com/office/drawing/2014/main" id="{82CCE4CD-EFED-4661-B52B-BBB45C9EA977}"/>
              </a:ext>
            </a:extLst>
          </p:cNvPr>
          <p:cNvSpPr/>
          <p:nvPr/>
        </p:nvSpPr>
        <p:spPr>
          <a:xfrm>
            <a:off x="2841725" y="3695641"/>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35" name="直接连接符 134">
            <a:extLst>
              <a:ext uri="{FF2B5EF4-FFF2-40B4-BE49-F238E27FC236}">
                <a16:creationId xmlns:a16="http://schemas.microsoft.com/office/drawing/2014/main" id="{6EB46F03-FF6C-4442-A50F-4DEABA5AA15E}"/>
              </a:ext>
            </a:extLst>
          </p:cNvPr>
          <p:cNvCxnSpPr>
            <a:cxnSpLocks/>
            <a:stCxn id="133" idx="0"/>
            <a:endCxn id="134" idx="2"/>
          </p:cNvCxnSpPr>
          <p:nvPr/>
        </p:nvCxnSpPr>
        <p:spPr>
          <a:xfrm flipV="1">
            <a:off x="3890595" y="4093663"/>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DC5FEE22-EA59-47B4-B100-29CD7CF86484}"/>
              </a:ext>
            </a:extLst>
          </p:cNvPr>
          <p:cNvCxnSpPr>
            <a:cxnSpLocks/>
            <a:stCxn id="134" idx="0"/>
            <a:endCxn id="129" idx="2"/>
          </p:cNvCxnSpPr>
          <p:nvPr/>
        </p:nvCxnSpPr>
        <p:spPr>
          <a:xfrm flipH="1" flipV="1">
            <a:off x="3890594" y="3468463"/>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矩形: 圆角 148">
            <a:extLst>
              <a:ext uri="{FF2B5EF4-FFF2-40B4-BE49-F238E27FC236}">
                <a16:creationId xmlns:a16="http://schemas.microsoft.com/office/drawing/2014/main" id="{6402060B-C257-41BF-A30C-D5682BA36380}"/>
              </a:ext>
            </a:extLst>
          </p:cNvPr>
          <p:cNvSpPr/>
          <p:nvPr/>
        </p:nvSpPr>
        <p:spPr>
          <a:xfrm>
            <a:off x="5519496" y="1039660"/>
            <a:ext cx="2722377" cy="425742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a:extLst>
              <a:ext uri="{FF2B5EF4-FFF2-40B4-BE49-F238E27FC236}">
                <a16:creationId xmlns:a16="http://schemas.microsoft.com/office/drawing/2014/main" id="{43D714F8-01A7-43A0-8E3D-0128BAB590D5}"/>
              </a:ext>
            </a:extLst>
          </p:cNvPr>
          <p:cNvSpPr/>
          <p:nvPr/>
        </p:nvSpPr>
        <p:spPr>
          <a:xfrm>
            <a:off x="5733352" y="4351386"/>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屏蔽的多头注意力</a:t>
            </a:r>
          </a:p>
        </p:txBody>
      </p:sp>
      <p:sp>
        <p:nvSpPr>
          <p:cNvPr id="151" name="矩形: 圆角 150">
            <a:extLst>
              <a:ext uri="{FF2B5EF4-FFF2-40B4-BE49-F238E27FC236}">
                <a16:creationId xmlns:a16="http://schemas.microsoft.com/office/drawing/2014/main" id="{B90CA9E3-8B16-4F23-86C8-D3FDBD4FEA2E}"/>
              </a:ext>
            </a:extLst>
          </p:cNvPr>
          <p:cNvSpPr/>
          <p:nvPr/>
        </p:nvSpPr>
        <p:spPr>
          <a:xfrm>
            <a:off x="5733351" y="3809464"/>
            <a:ext cx="2097739" cy="40788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152" name="矩形: 圆角 151">
            <a:extLst>
              <a:ext uri="{FF2B5EF4-FFF2-40B4-BE49-F238E27FC236}">
                <a16:creationId xmlns:a16="http://schemas.microsoft.com/office/drawing/2014/main" id="{570AB30B-95CD-4ECB-AECF-1FB60D88B5D5}"/>
              </a:ext>
            </a:extLst>
          </p:cNvPr>
          <p:cNvSpPr/>
          <p:nvPr/>
        </p:nvSpPr>
        <p:spPr>
          <a:xfrm>
            <a:off x="5725920" y="1730988"/>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sp>
        <p:nvSpPr>
          <p:cNvPr id="153" name="流程图: 或者 152">
            <a:extLst>
              <a:ext uri="{FF2B5EF4-FFF2-40B4-BE49-F238E27FC236}">
                <a16:creationId xmlns:a16="http://schemas.microsoft.com/office/drawing/2014/main" id="{D13EC9B7-C108-4236-8619-4E41CF6B7820}"/>
              </a:ext>
            </a:extLst>
          </p:cNvPr>
          <p:cNvSpPr/>
          <p:nvPr/>
        </p:nvSpPr>
        <p:spPr>
          <a:xfrm>
            <a:off x="6646282" y="5484818"/>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箭头连接符 153">
            <a:extLst>
              <a:ext uri="{FF2B5EF4-FFF2-40B4-BE49-F238E27FC236}">
                <a16:creationId xmlns:a16="http://schemas.microsoft.com/office/drawing/2014/main" id="{3855F01B-2321-48EF-9334-8220BB6323F3}"/>
              </a:ext>
            </a:extLst>
          </p:cNvPr>
          <p:cNvCxnSpPr>
            <a:cxnSpLocks/>
            <a:stCxn id="153" idx="0"/>
            <a:endCxn id="150" idx="2"/>
          </p:cNvCxnSpPr>
          <p:nvPr/>
        </p:nvCxnSpPr>
        <p:spPr>
          <a:xfrm flipV="1">
            <a:off x="6774792" y="4749408"/>
            <a:ext cx="7430" cy="735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6AB22C55-A8A6-44BC-88BA-C0931CBE8A16}"/>
              </a:ext>
            </a:extLst>
          </p:cNvPr>
          <p:cNvCxnSpPr>
            <a:cxnSpLocks/>
          </p:cNvCxnSpPr>
          <p:nvPr/>
        </p:nvCxnSpPr>
        <p:spPr>
          <a:xfrm flipH="1">
            <a:off x="6232429" y="5047072"/>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83F8A02E-F511-471D-8B95-4A1BA2DBC9AC}"/>
              </a:ext>
            </a:extLst>
          </p:cNvPr>
          <p:cNvCxnSpPr>
            <a:cxnSpLocks/>
          </p:cNvCxnSpPr>
          <p:nvPr/>
        </p:nvCxnSpPr>
        <p:spPr>
          <a:xfrm flipV="1">
            <a:off x="6232429" y="4749408"/>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FA58BC32-5F92-4BD5-8FD7-D73048D89CCC}"/>
              </a:ext>
            </a:extLst>
          </p:cNvPr>
          <p:cNvCxnSpPr>
            <a:cxnSpLocks/>
          </p:cNvCxnSpPr>
          <p:nvPr/>
        </p:nvCxnSpPr>
        <p:spPr>
          <a:xfrm flipH="1">
            <a:off x="6736943" y="5044075"/>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E8ACEDD3-59CC-489A-B181-68BBDFF817EA}"/>
              </a:ext>
            </a:extLst>
          </p:cNvPr>
          <p:cNvCxnSpPr>
            <a:cxnSpLocks/>
          </p:cNvCxnSpPr>
          <p:nvPr/>
        </p:nvCxnSpPr>
        <p:spPr>
          <a:xfrm flipV="1">
            <a:off x="7279305" y="4749408"/>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连接符: 肘形 158">
            <a:extLst>
              <a:ext uri="{FF2B5EF4-FFF2-40B4-BE49-F238E27FC236}">
                <a16:creationId xmlns:a16="http://schemas.microsoft.com/office/drawing/2014/main" id="{C475E05D-0F90-433A-9CDB-F291C72651A3}"/>
              </a:ext>
            </a:extLst>
          </p:cNvPr>
          <p:cNvCxnSpPr>
            <a:cxnSpLocks/>
            <a:endCxn id="151" idx="3"/>
          </p:cNvCxnSpPr>
          <p:nvPr/>
        </p:nvCxnSpPr>
        <p:spPr>
          <a:xfrm rot="5400000" flipH="1" flipV="1">
            <a:off x="6743105" y="4054730"/>
            <a:ext cx="1129311" cy="1046660"/>
          </a:xfrm>
          <a:prstGeom prst="bentConnector4">
            <a:avLst>
              <a:gd name="adj1" fmla="val 485"/>
              <a:gd name="adj2" fmla="val 118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C6441866-7D6E-48DF-BBFB-555E1015AE11}"/>
              </a:ext>
            </a:extLst>
          </p:cNvPr>
          <p:cNvCxnSpPr>
            <a:cxnSpLocks/>
            <a:stCxn id="150" idx="0"/>
            <a:endCxn id="151" idx="2"/>
          </p:cNvCxnSpPr>
          <p:nvPr/>
        </p:nvCxnSpPr>
        <p:spPr>
          <a:xfrm flipH="1" flipV="1">
            <a:off x="6782221" y="4217344"/>
            <a:ext cx="1" cy="1340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连接符: 肘形 160">
            <a:extLst>
              <a:ext uri="{FF2B5EF4-FFF2-40B4-BE49-F238E27FC236}">
                <a16:creationId xmlns:a16="http://schemas.microsoft.com/office/drawing/2014/main" id="{9985A876-EC86-4300-A914-DC82B3ED7F6D}"/>
              </a:ext>
            </a:extLst>
          </p:cNvPr>
          <p:cNvCxnSpPr>
            <a:cxnSpLocks/>
            <a:endCxn id="166" idx="3"/>
          </p:cNvCxnSpPr>
          <p:nvPr/>
        </p:nvCxnSpPr>
        <p:spPr>
          <a:xfrm flipV="1">
            <a:off x="6774796" y="1320081"/>
            <a:ext cx="1041434" cy="947372"/>
          </a:xfrm>
          <a:prstGeom prst="bentConnector3">
            <a:avLst>
              <a:gd name="adj1" fmla="val 12023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文本框 161">
            <a:extLst>
              <a:ext uri="{FF2B5EF4-FFF2-40B4-BE49-F238E27FC236}">
                <a16:creationId xmlns:a16="http://schemas.microsoft.com/office/drawing/2014/main" id="{9E72A691-36C1-4F42-8A13-F72641FE94C4}"/>
              </a:ext>
            </a:extLst>
          </p:cNvPr>
          <p:cNvSpPr txBox="1"/>
          <p:nvPr/>
        </p:nvSpPr>
        <p:spPr>
          <a:xfrm>
            <a:off x="8260408" y="2909317"/>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163" name="矩形: 圆角 162">
            <a:extLst>
              <a:ext uri="{FF2B5EF4-FFF2-40B4-BE49-F238E27FC236}">
                <a16:creationId xmlns:a16="http://schemas.microsoft.com/office/drawing/2014/main" id="{F067F8AE-2F52-471D-858D-4FE8A980A6EE}"/>
              </a:ext>
            </a:extLst>
          </p:cNvPr>
          <p:cNvSpPr/>
          <p:nvPr/>
        </p:nvSpPr>
        <p:spPr>
          <a:xfrm>
            <a:off x="5818090" y="6009792"/>
            <a:ext cx="1913402" cy="41350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输出嵌入</a:t>
            </a:r>
          </a:p>
        </p:txBody>
      </p:sp>
      <p:sp>
        <p:nvSpPr>
          <p:cNvPr id="164" name="矩形: 圆角 163">
            <a:extLst>
              <a:ext uri="{FF2B5EF4-FFF2-40B4-BE49-F238E27FC236}">
                <a16:creationId xmlns:a16="http://schemas.microsoft.com/office/drawing/2014/main" id="{47E0EB64-0E3F-476F-8E15-56B6E6794417}"/>
              </a:ext>
            </a:extLst>
          </p:cNvPr>
          <p:cNvSpPr/>
          <p:nvPr/>
        </p:nvSpPr>
        <p:spPr>
          <a:xfrm>
            <a:off x="7368300" y="5420582"/>
            <a:ext cx="1618545" cy="39093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165" name="直接箭头连接符 164">
            <a:extLst>
              <a:ext uri="{FF2B5EF4-FFF2-40B4-BE49-F238E27FC236}">
                <a16:creationId xmlns:a16="http://schemas.microsoft.com/office/drawing/2014/main" id="{C8B303E5-7B00-4A19-9081-07362B85A00B}"/>
              </a:ext>
            </a:extLst>
          </p:cNvPr>
          <p:cNvCxnSpPr>
            <a:cxnSpLocks/>
            <a:stCxn id="164" idx="1"/>
            <a:endCxn id="153" idx="6"/>
          </p:cNvCxnSpPr>
          <p:nvPr/>
        </p:nvCxnSpPr>
        <p:spPr>
          <a:xfrm flipH="1">
            <a:off x="6903302" y="5616049"/>
            <a:ext cx="464998" cy="28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矩形: 圆角 165">
            <a:extLst>
              <a:ext uri="{FF2B5EF4-FFF2-40B4-BE49-F238E27FC236}">
                <a16:creationId xmlns:a16="http://schemas.microsoft.com/office/drawing/2014/main" id="{9A65BB2A-B2F4-4C39-A5B7-5FED09A11565}"/>
              </a:ext>
            </a:extLst>
          </p:cNvPr>
          <p:cNvSpPr/>
          <p:nvPr/>
        </p:nvSpPr>
        <p:spPr>
          <a:xfrm>
            <a:off x="5718491" y="1125146"/>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67" name="直接箭头连接符 166">
            <a:extLst>
              <a:ext uri="{FF2B5EF4-FFF2-40B4-BE49-F238E27FC236}">
                <a16:creationId xmlns:a16="http://schemas.microsoft.com/office/drawing/2014/main" id="{22C21A5A-5E85-42A0-949A-4E9ED04C9AE8}"/>
              </a:ext>
            </a:extLst>
          </p:cNvPr>
          <p:cNvCxnSpPr>
            <a:cxnSpLocks/>
            <a:stCxn id="163" idx="0"/>
            <a:endCxn id="153" idx="4"/>
          </p:cNvCxnSpPr>
          <p:nvPr/>
        </p:nvCxnSpPr>
        <p:spPr>
          <a:xfrm flipV="1">
            <a:off x="6774791" y="5752899"/>
            <a:ext cx="1" cy="2568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F6D1EE36-3489-497F-AAEF-6D8A9E36442C}"/>
              </a:ext>
            </a:extLst>
          </p:cNvPr>
          <p:cNvCxnSpPr>
            <a:cxnSpLocks/>
            <a:endCxn id="163" idx="2"/>
          </p:cNvCxnSpPr>
          <p:nvPr/>
        </p:nvCxnSpPr>
        <p:spPr>
          <a:xfrm flipV="1">
            <a:off x="6774790" y="6423294"/>
            <a:ext cx="1" cy="415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矩形: 圆角 168">
            <a:extLst>
              <a:ext uri="{FF2B5EF4-FFF2-40B4-BE49-F238E27FC236}">
                <a16:creationId xmlns:a16="http://schemas.microsoft.com/office/drawing/2014/main" id="{9B1589F1-1ACF-4518-BC3F-B9CA04716486}"/>
              </a:ext>
            </a:extLst>
          </p:cNvPr>
          <p:cNvSpPr/>
          <p:nvPr/>
        </p:nvSpPr>
        <p:spPr>
          <a:xfrm>
            <a:off x="5584412" y="6561201"/>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a:t>
            </a:r>
          </a:p>
        </p:txBody>
      </p:sp>
      <p:sp>
        <p:nvSpPr>
          <p:cNvPr id="171" name="矩形: 圆角 170">
            <a:extLst>
              <a:ext uri="{FF2B5EF4-FFF2-40B4-BE49-F238E27FC236}">
                <a16:creationId xmlns:a16="http://schemas.microsoft.com/office/drawing/2014/main" id="{5FA016CB-D62B-4784-B34A-A1756C1BB401}"/>
              </a:ext>
            </a:extLst>
          </p:cNvPr>
          <p:cNvSpPr/>
          <p:nvPr/>
        </p:nvSpPr>
        <p:spPr>
          <a:xfrm>
            <a:off x="5725921" y="2889957"/>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172" name="矩形: 圆角 171">
            <a:extLst>
              <a:ext uri="{FF2B5EF4-FFF2-40B4-BE49-F238E27FC236}">
                <a16:creationId xmlns:a16="http://schemas.microsoft.com/office/drawing/2014/main" id="{D6B9CEE2-5788-4CF3-8EA4-CABDC56E617E}"/>
              </a:ext>
            </a:extLst>
          </p:cNvPr>
          <p:cNvSpPr/>
          <p:nvPr/>
        </p:nvSpPr>
        <p:spPr>
          <a:xfrm>
            <a:off x="5725921" y="2348035"/>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73" name="直接连接符 172">
            <a:extLst>
              <a:ext uri="{FF2B5EF4-FFF2-40B4-BE49-F238E27FC236}">
                <a16:creationId xmlns:a16="http://schemas.microsoft.com/office/drawing/2014/main" id="{DE47BA05-2C8A-45F8-9E8D-898D3C310473}"/>
              </a:ext>
            </a:extLst>
          </p:cNvPr>
          <p:cNvCxnSpPr>
            <a:cxnSpLocks/>
            <a:stCxn id="171" idx="0"/>
            <a:endCxn id="172" idx="2"/>
          </p:cNvCxnSpPr>
          <p:nvPr/>
        </p:nvCxnSpPr>
        <p:spPr>
          <a:xfrm flipV="1">
            <a:off x="6774791" y="2746057"/>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19DC5277-37C0-4B0C-A071-0F731866C005}"/>
              </a:ext>
            </a:extLst>
          </p:cNvPr>
          <p:cNvCxnSpPr>
            <a:cxnSpLocks/>
            <a:stCxn id="172" idx="0"/>
            <a:endCxn id="152" idx="2"/>
          </p:cNvCxnSpPr>
          <p:nvPr/>
        </p:nvCxnSpPr>
        <p:spPr>
          <a:xfrm flipH="1" flipV="1">
            <a:off x="6774790" y="2120857"/>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连接符: 肘形 209">
            <a:extLst>
              <a:ext uri="{FF2B5EF4-FFF2-40B4-BE49-F238E27FC236}">
                <a16:creationId xmlns:a16="http://schemas.microsoft.com/office/drawing/2014/main" id="{8FE02E09-9EEB-4393-A0BE-D72C825B4D52}"/>
              </a:ext>
            </a:extLst>
          </p:cNvPr>
          <p:cNvCxnSpPr>
            <a:cxnSpLocks/>
            <a:stCxn id="4" idx="0"/>
            <a:endCxn id="171" idx="2"/>
          </p:cNvCxnSpPr>
          <p:nvPr/>
        </p:nvCxnSpPr>
        <p:spPr>
          <a:xfrm rot="16200000" flipH="1">
            <a:off x="4744998" y="1258187"/>
            <a:ext cx="1020527" cy="3039057"/>
          </a:xfrm>
          <a:prstGeom prst="bentConnector5">
            <a:avLst>
              <a:gd name="adj1" fmla="val -22400"/>
              <a:gd name="adj2" fmla="val 54333"/>
              <a:gd name="adj3" fmla="val 130306"/>
            </a:avLst>
          </a:prstGeom>
          <a:ln w="28575">
            <a:tailEnd type="triangle"/>
          </a:ln>
        </p:spPr>
        <p:style>
          <a:lnRef idx="1">
            <a:schemeClr val="dk1"/>
          </a:lnRef>
          <a:fillRef idx="0">
            <a:schemeClr val="dk1"/>
          </a:fillRef>
          <a:effectRef idx="0">
            <a:schemeClr val="dk1"/>
          </a:effectRef>
          <a:fontRef idx="minor">
            <a:schemeClr val="tx1"/>
          </a:fontRef>
        </p:style>
      </p:cxnSp>
      <p:cxnSp>
        <p:nvCxnSpPr>
          <p:cNvPr id="214" name="直接箭头连接符 213">
            <a:extLst>
              <a:ext uri="{FF2B5EF4-FFF2-40B4-BE49-F238E27FC236}">
                <a16:creationId xmlns:a16="http://schemas.microsoft.com/office/drawing/2014/main" id="{ABEEFD62-0F6D-4994-9602-431F90772539}"/>
              </a:ext>
            </a:extLst>
          </p:cNvPr>
          <p:cNvCxnSpPr>
            <a:cxnSpLocks/>
          </p:cNvCxnSpPr>
          <p:nvPr/>
        </p:nvCxnSpPr>
        <p:spPr>
          <a:xfrm flipV="1">
            <a:off x="6232429" y="3287979"/>
            <a:ext cx="0" cy="2940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4" name="连接符: 肘形 233">
            <a:extLst>
              <a:ext uri="{FF2B5EF4-FFF2-40B4-BE49-F238E27FC236}">
                <a16:creationId xmlns:a16="http://schemas.microsoft.com/office/drawing/2014/main" id="{48DFDE90-BB5F-4F8A-8C84-84C2C6E02336}"/>
              </a:ext>
            </a:extLst>
          </p:cNvPr>
          <p:cNvCxnSpPr>
            <a:stCxn id="151" idx="0"/>
            <a:endCxn id="172" idx="3"/>
          </p:cNvCxnSpPr>
          <p:nvPr/>
        </p:nvCxnSpPr>
        <p:spPr>
          <a:xfrm rot="5400000" flipH="1" flipV="1">
            <a:off x="6671731" y="2657536"/>
            <a:ext cx="1262418" cy="1041439"/>
          </a:xfrm>
          <a:prstGeom prst="bentConnector4">
            <a:avLst>
              <a:gd name="adj1" fmla="val 10162"/>
              <a:gd name="adj2" fmla="val 119368"/>
            </a:avLst>
          </a:prstGeom>
          <a:ln w="28575">
            <a:tailEnd type="triangle"/>
          </a:ln>
        </p:spPr>
        <p:style>
          <a:lnRef idx="1">
            <a:schemeClr val="dk1"/>
          </a:lnRef>
          <a:fillRef idx="0">
            <a:schemeClr val="dk1"/>
          </a:fillRef>
          <a:effectRef idx="0">
            <a:schemeClr val="dk1"/>
          </a:effectRef>
          <a:fontRef idx="minor">
            <a:schemeClr val="tx1"/>
          </a:fontRef>
        </p:style>
      </p:cxnSp>
      <p:cxnSp>
        <p:nvCxnSpPr>
          <p:cNvPr id="238" name="直接箭头连接符 237">
            <a:extLst>
              <a:ext uri="{FF2B5EF4-FFF2-40B4-BE49-F238E27FC236}">
                <a16:creationId xmlns:a16="http://schemas.microsoft.com/office/drawing/2014/main" id="{30A76CF2-2B23-4C7D-8F99-9A5E5D34E61E}"/>
              </a:ext>
            </a:extLst>
          </p:cNvPr>
          <p:cNvCxnSpPr>
            <a:cxnSpLocks/>
          </p:cNvCxnSpPr>
          <p:nvPr/>
        </p:nvCxnSpPr>
        <p:spPr>
          <a:xfrm flipV="1">
            <a:off x="7368300" y="3287979"/>
            <a:ext cx="0" cy="38357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6" name="矩形: 圆角 245">
            <a:extLst>
              <a:ext uri="{FF2B5EF4-FFF2-40B4-BE49-F238E27FC236}">
                <a16:creationId xmlns:a16="http://schemas.microsoft.com/office/drawing/2014/main" id="{0DEC551F-ED4E-4B10-ABD8-F9601F8E5760}"/>
              </a:ext>
            </a:extLst>
          </p:cNvPr>
          <p:cNvSpPr/>
          <p:nvPr/>
        </p:nvSpPr>
        <p:spPr>
          <a:xfrm>
            <a:off x="5718491" y="563933"/>
            <a:ext cx="2097739" cy="36212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线性变换</a:t>
            </a:r>
          </a:p>
        </p:txBody>
      </p:sp>
      <p:sp>
        <p:nvSpPr>
          <p:cNvPr id="247" name="矩形: 圆角 246">
            <a:extLst>
              <a:ext uri="{FF2B5EF4-FFF2-40B4-BE49-F238E27FC236}">
                <a16:creationId xmlns:a16="http://schemas.microsoft.com/office/drawing/2014/main" id="{5E31AF94-E28B-44F4-AB96-0C38CD0D4DD4}"/>
              </a:ext>
            </a:extLst>
          </p:cNvPr>
          <p:cNvSpPr/>
          <p:nvPr/>
        </p:nvSpPr>
        <p:spPr>
          <a:xfrm>
            <a:off x="5718491" y="77381"/>
            <a:ext cx="2097739" cy="36212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Softmax</a:t>
            </a:r>
            <a:r>
              <a:rPr lang="zh-CN" altLang="en-US" sz="1600" dirty="0">
                <a:solidFill>
                  <a:schemeClr val="tx1"/>
                </a:solidFill>
              </a:rPr>
              <a:t>归一化</a:t>
            </a:r>
          </a:p>
        </p:txBody>
      </p:sp>
      <p:cxnSp>
        <p:nvCxnSpPr>
          <p:cNvPr id="249" name="直接箭头连接符 248">
            <a:extLst>
              <a:ext uri="{FF2B5EF4-FFF2-40B4-BE49-F238E27FC236}">
                <a16:creationId xmlns:a16="http://schemas.microsoft.com/office/drawing/2014/main" id="{66EC9540-39FD-40E1-86F4-FB7A957EFA5C}"/>
              </a:ext>
            </a:extLst>
          </p:cNvPr>
          <p:cNvCxnSpPr>
            <a:stCxn id="166" idx="0"/>
            <a:endCxn id="246" idx="2"/>
          </p:cNvCxnSpPr>
          <p:nvPr/>
        </p:nvCxnSpPr>
        <p:spPr>
          <a:xfrm flipV="1">
            <a:off x="6767361" y="926053"/>
            <a:ext cx="0" cy="1990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1" name="直接箭头连接符 250">
            <a:extLst>
              <a:ext uri="{FF2B5EF4-FFF2-40B4-BE49-F238E27FC236}">
                <a16:creationId xmlns:a16="http://schemas.microsoft.com/office/drawing/2014/main" id="{DB991F3C-8E65-4A7C-BC00-6F8FC128E4E0}"/>
              </a:ext>
            </a:extLst>
          </p:cNvPr>
          <p:cNvCxnSpPr>
            <a:stCxn id="246" idx="0"/>
            <a:endCxn id="247" idx="2"/>
          </p:cNvCxnSpPr>
          <p:nvPr/>
        </p:nvCxnSpPr>
        <p:spPr>
          <a:xfrm flipV="1">
            <a:off x="6767361" y="439501"/>
            <a:ext cx="0" cy="1244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3" name="直接连接符 252">
            <a:extLst>
              <a:ext uri="{FF2B5EF4-FFF2-40B4-BE49-F238E27FC236}">
                <a16:creationId xmlns:a16="http://schemas.microsoft.com/office/drawing/2014/main" id="{0CD92FB2-6F97-4539-BF31-A28806ED0D83}"/>
              </a:ext>
            </a:extLst>
          </p:cNvPr>
          <p:cNvCxnSpPr>
            <a:stCxn id="129" idx="0"/>
            <a:endCxn id="131" idx="2"/>
          </p:cNvCxnSpPr>
          <p:nvPr/>
        </p:nvCxnSpPr>
        <p:spPr>
          <a:xfrm flipH="1" flipV="1">
            <a:off x="3883165" y="2862621"/>
            <a:ext cx="7429" cy="215973"/>
          </a:xfrm>
          <a:prstGeom prst="line">
            <a:avLst/>
          </a:prstGeom>
          <a:ln w="28575"/>
        </p:spPr>
        <p:style>
          <a:lnRef idx="1">
            <a:schemeClr val="dk1"/>
          </a:lnRef>
          <a:fillRef idx="0">
            <a:schemeClr val="dk1"/>
          </a:fillRef>
          <a:effectRef idx="0">
            <a:schemeClr val="dk1"/>
          </a:effectRef>
          <a:fontRef idx="minor">
            <a:schemeClr val="tx1"/>
          </a:fontRef>
        </p:style>
      </p:cxnSp>
      <p:cxnSp>
        <p:nvCxnSpPr>
          <p:cNvPr id="255" name="直接连接符 254">
            <a:extLst>
              <a:ext uri="{FF2B5EF4-FFF2-40B4-BE49-F238E27FC236}">
                <a16:creationId xmlns:a16="http://schemas.microsoft.com/office/drawing/2014/main" id="{6DC905FE-0FE1-4897-8AC2-ACD915EB3ED8}"/>
              </a:ext>
            </a:extLst>
          </p:cNvPr>
          <p:cNvCxnSpPr>
            <a:stCxn id="152" idx="0"/>
            <a:endCxn id="166" idx="2"/>
          </p:cNvCxnSpPr>
          <p:nvPr/>
        </p:nvCxnSpPr>
        <p:spPr>
          <a:xfrm flipH="1" flipV="1">
            <a:off x="6767361" y="1515015"/>
            <a:ext cx="7429" cy="215973"/>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84742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656BE69E-AEE6-4F1F-A396-94621C8316A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08405" y="630863"/>
            <a:ext cx="5925995" cy="5596274"/>
          </a:xfrm>
          <a:prstGeom prst="rect">
            <a:avLst/>
          </a:prstGeom>
        </p:spPr>
      </p:pic>
    </p:spTree>
    <p:extLst>
      <p:ext uri="{BB962C8B-B14F-4D97-AF65-F5344CB8AC3E}">
        <p14:creationId xmlns:p14="http://schemas.microsoft.com/office/powerpoint/2010/main" val="34638641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a:extLst>
              <a:ext uri="{FF2B5EF4-FFF2-40B4-BE49-F238E27FC236}">
                <a16:creationId xmlns:a16="http://schemas.microsoft.com/office/drawing/2014/main" id="{D5D85ECD-61E1-4881-8BB2-AA0D7B3C381F}"/>
              </a:ext>
            </a:extLst>
          </p:cNvPr>
          <p:cNvSpPr/>
          <p:nvPr/>
        </p:nvSpPr>
        <p:spPr>
          <a:xfrm>
            <a:off x="2312895" y="2205318"/>
            <a:ext cx="224117" cy="2510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接点 3">
            <a:extLst>
              <a:ext uri="{FF2B5EF4-FFF2-40B4-BE49-F238E27FC236}">
                <a16:creationId xmlns:a16="http://schemas.microsoft.com/office/drawing/2014/main" id="{3B7FC6EF-25EC-4663-8299-3FD9BB57163F}"/>
              </a:ext>
            </a:extLst>
          </p:cNvPr>
          <p:cNvSpPr/>
          <p:nvPr/>
        </p:nvSpPr>
        <p:spPr>
          <a:xfrm>
            <a:off x="2985248" y="1622612"/>
            <a:ext cx="224117" cy="251011"/>
          </a:xfrm>
          <a:prstGeom prst="flowChartConnector">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接点 5">
            <a:extLst>
              <a:ext uri="{FF2B5EF4-FFF2-40B4-BE49-F238E27FC236}">
                <a16:creationId xmlns:a16="http://schemas.microsoft.com/office/drawing/2014/main" id="{18805AD4-37A1-48B0-82EA-30B135B49EF2}"/>
              </a:ext>
            </a:extLst>
          </p:cNvPr>
          <p:cNvSpPr/>
          <p:nvPr/>
        </p:nvSpPr>
        <p:spPr>
          <a:xfrm>
            <a:off x="2814919" y="3012142"/>
            <a:ext cx="224117" cy="251011"/>
          </a:xfrm>
          <a:prstGeom prst="flowChartConnector">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接点 6">
            <a:extLst>
              <a:ext uri="{FF2B5EF4-FFF2-40B4-BE49-F238E27FC236}">
                <a16:creationId xmlns:a16="http://schemas.microsoft.com/office/drawing/2014/main" id="{2774841C-0BAE-4BB9-8A3C-ECFD8F42CD56}"/>
              </a:ext>
            </a:extLst>
          </p:cNvPr>
          <p:cNvSpPr/>
          <p:nvPr/>
        </p:nvSpPr>
        <p:spPr>
          <a:xfrm>
            <a:off x="3052483" y="2330823"/>
            <a:ext cx="224117" cy="251011"/>
          </a:xfrm>
          <a:prstGeom prst="flowChartConnector">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F9FB5FAB-B7EA-4963-865B-932F877B7E15}"/>
              </a:ext>
            </a:extLst>
          </p:cNvPr>
          <p:cNvSpPr/>
          <p:nvPr/>
        </p:nvSpPr>
        <p:spPr>
          <a:xfrm>
            <a:off x="3890684" y="1873623"/>
            <a:ext cx="224117" cy="251011"/>
          </a:xfrm>
          <a:prstGeom prst="flowChartConnector">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接点 8">
            <a:extLst>
              <a:ext uri="{FF2B5EF4-FFF2-40B4-BE49-F238E27FC236}">
                <a16:creationId xmlns:a16="http://schemas.microsoft.com/office/drawing/2014/main" id="{D66B64EC-CD5E-4AC7-96C2-584C8D6D6979}"/>
              </a:ext>
            </a:extLst>
          </p:cNvPr>
          <p:cNvSpPr/>
          <p:nvPr/>
        </p:nvSpPr>
        <p:spPr>
          <a:xfrm>
            <a:off x="3550025" y="2743203"/>
            <a:ext cx="224117" cy="251011"/>
          </a:xfrm>
          <a:prstGeom prst="flowChartConnector">
            <a:avLst/>
          </a:prstGeom>
          <a:solidFill>
            <a:schemeClr val="accent6">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接点 9">
            <a:extLst>
              <a:ext uri="{FF2B5EF4-FFF2-40B4-BE49-F238E27FC236}">
                <a16:creationId xmlns:a16="http://schemas.microsoft.com/office/drawing/2014/main" id="{EED0EB8C-C924-4A51-B606-6D2D7F2F249B}"/>
              </a:ext>
            </a:extLst>
          </p:cNvPr>
          <p:cNvSpPr/>
          <p:nvPr/>
        </p:nvSpPr>
        <p:spPr>
          <a:xfrm>
            <a:off x="4114801" y="2492192"/>
            <a:ext cx="224117" cy="251011"/>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a:extLst>
              <a:ext uri="{FF2B5EF4-FFF2-40B4-BE49-F238E27FC236}">
                <a16:creationId xmlns:a16="http://schemas.microsoft.com/office/drawing/2014/main" id="{3CB71961-8FCB-466A-855B-747B2814EE86}"/>
              </a:ext>
            </a:extLst>
          </p:cNvPr>
          <p:cNvSpPr/>
          <p:nvPr/>
        </p:nvSpPr>
        <p:spPr>
          <a:xfrm>
            <a:off x="4823013" y="2223251"/>
            <a:ext cx="224117" cy="251011"/>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67432A08-2191-4452-AAA9-53D3E8FFE843}"/>
              </a:ext>
            </a:extLst>
          </p:cNvPr>
          <p:cNvCxnSpPr>
            <a:stCxn id="2" idx="7"/>
            <a:endCxn id="4" idx="3"/>
          </p:cNvCxnSpPr>
          <p:nvPr/>
        </p:nvCxnSpPr>
        <p:spPr>
          <a:xfrm flipV="1">
            <a:off x="2504191" y="1836863"/>
            <a:ext cx="513878" cy="4052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1C7EDFD-37F5-4855-B79A-B9FD32AE0B32}"/>
              </a:ext>
            </a:extLst>
          </p:cNvPr>
          <p:cNvCxnSpPr>
            <a:stCxn id="2" idx="4"/>
            <a:endCxn id="6" idx="1"/>
          </p:cNvCxnSpPr>
          <p:nvPr/>
        </p:nvCxnSpPr>
        <p:spPr>
          <a:xfrm>
            <a:off x="2424954" y="2456329"/>
            <a:ext cx="422786" cy="5925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AE0076A-687E-4F85-B300-C358A0DE3ACC}"/>
              </a:ext>
            </a:extLst>
          </p:cNvPr>
          <p:cNvCxnSpPr>
            <a:stCxn id="4" idx="4"/>
            <a:endCxn id="7" idx="0"/>
          </p:cNvCxnSpPr>
          <p:nvPr/>
        </p:nvCxnSpPr>
        <p:spPr>
          <a:xfrm>
            <a:off x="3097307" y="1873623"/>
            <a:ext cx="67235"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D0A178A-94DE-4BBA-BB27-A79812EBCB20}"/>
              </a:ext>
            </a:extLst>
          </p:cNvPr>
          <p:cNvCxnSpPr>
            <a:cxnSpLocks/>
            <a:stCxn id="6" idx="0"/>
            <a:endCxn id="7" idx="4"/>
          </p:cNvCxnSpPr>
          <p:nvPr/>
        </p:nvCxnSpPr>
        <p:spPr>
          <a:xfrm flipV="1">
            <a:off x="2926978" y="2581834"/>
            <a:ext cx="237564" cy="430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D5E596A-417B-4634-8C42-914F44E04BE8}"/>
              </a:ext>
            </a:extLst>
          </p:cNvPr>
          <p:cNvCxnSpPr>
            <a:cxnSpLocks/>
            <a:stCxn id="6" idx="6"/>
            <a:endCxn id="9" idx="3"/>
          </p:cNvCxnSpPr>
          <p:nvPr/>
        </p:nvCxnSpPr>
        <p:spPr>
          <a:xfrm flipV="1">
            <a:off x="3039036" y="2957454"/>
            <a:ext cx="543810" cy="1801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DD0791A-BBD4-4B29-A222-5D488498D2CF}"/>
              </a:ext>
            </a:extLst>
          </p:cNvPr>
          <p:cNvCxnSpPr>
            <a:cxnSpLocks/>
            <a:stCxn id="7" idx="5"/>
            <a:endCxn id="9" idx="1"/>
          </p:cNvCxnSpPr>
          <p:nvPr/>
        </p:nvCxnSpPr>
        <p:spPr>
          <a:xfrm>
            <a:off x="3243779" y="2545074"/>
            <a:ext cx="339067" cy="2348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31C4CD5-22EE-44E3-B4AC-4089FDF81027}"/>
              </a:ext>
            </a:extLst>
          </p:cNvPr>
          <p:cNvCxnSpPr>
            <a:cxnSpLocks/>
            <a:stCxn id="4" idx="5"/>
            <a:endCxn id="9" idx="0"/>
          </p:cNvCxnSpPr>
          <p:nvPr/>
        </p:nvCxnSpPr>
        <p:spPr>
          <a:xfrm>
            <a:off x="3176544" y="1836863"/>
            <a:ext cx="485540" cy="9063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CF56745-C66E-4D11-A6DC-E8422AF8E51A}"/>
              </a:ext>
            </a:extLst>
          </p:cNvPr>
          <p:cNvCxnSpPr>
            <a:stCxn id="4" idx="6"/>
            <a:endCxn id="8" idx="2"/>
          </p:cNvCxnSpPr>
          <p:nvPr/>
        </p:nvCxnSpPr>
        <p:spPr>
          <a:xfrm>
            <a:off x="3209365" y="1748118"/>
            <a:ext cx="681319" cy="251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1C7A735-5367-46BB-ACF4-AAC30DCB5FBD}"/>
              </a:ext>
            </a:extLst>
          </p:cNvPr>
          <p:cNvCxnSpPr>
            <a:cxnSpLocks/>
            <a:stCxn id="9" idx="7"/>
            <a:endCxn id="10" idx="2"/>
          </p:cNvCxnSpPr>
          <p:nvPr/>
        </p:nvCxnSpPr>
        <p:spPr>
          <a:xfrm flipV="1">
            <a:off x="3741321" y="2617698"/>
            <a:ext cx="373480" cy="162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041EDD1-1C18-4981-A289-C14DA0C2E8CA}"/>
              </a:ext>
            </a:extLst>
          </p:cNvPr>
          <p:cNvCxnSpPr>
            <a:cxnSpLocks/>
            <a:stCxn id="8" idx="4"/>
            <a:endCxn id="10" idx="0"/>
          </p:cNvCxnSpPr>
          <p:nvPr/>
        </p:nvCxnSpPr>
        <p:spPr>
          <a:xfrm>
            <a:off x="4002743" y="2124634"/>
            <a:ext cx="224117" cy="3675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C0111EC-74C1-4AF4-896B-78DB70F0044A}"/>
              </a:ext>
            </a:extLst>
          </p:cNvPr>
          <p:cNvCxnSpPr>
            <a:cxnSpLocks/>
            <a:stCxn id="10" idx="7"/>
            <a:endCxn id="11" idx="3"/>
          </p:cNvCxnSpPr>
          <p:nvPr/>
        </p:nvCxnSpPr>
        <p:spPr>
          <a:xfrm flipV="1">
            <a:off x="4306097" y="2437502"/>
            <a:ext cx="549737" cy="914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BEC92F2-9CEB-41C2-925C-F71F3F7BA805}"/>
              </a:ext>
            </a:extLst>
          </p:cNvPr>
          <p:cNvCxnSpPr>
            <a:cxnSpLocks/>
            <a:stCxn id="8" idx="5"/>
            <a:endCxn id="11" idx="1"/>
          </p:cNvCxnSpPr>
          <p:nvPr/>
        </p:nvCxnSpPr>
        <p:spPr>
          <a:xfrm>
            <a:off x="4081980" y="2087874"/>
            <a:ext cx="773854" cy="1721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1" name="图形 60">
            <a:extLst>
              <a:ext uri="{FF2B5EF4-FFF2-40B4-BE49-F238E27FC236}">
                <a16:creationId xmlns:a16="http://schemas.microsoft.com/office/drawing/2014/main" id="{BD436BB8-DAF5-41B5-97A3-523ACCCD6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3284" y="1463509"/>
            <a:ext cx="4677810" cy="2818015"/>
          </a:xfrm>
          <a:prstGeom prst="rect">
            <a:avLst/>
          </a:prstGeom>
        </p:spPr>
      </p:pic>
    </p:spTree>
    <p:extLst>
      <p:ext uri="{BB962C8B-B14F-4D97-AF65-F5344CB8AC3E}">
        <p14:creationId xmlns:p14="http://schemas.microsoft.com/office/powerpoint/2010/main" val="415168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C8E55FBC-A697-40A9-9D25-D2B346B3CBC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7057" y="537882"/>
            <a:ext cx="3590072" cy="3250434"/>
          </a:xfrm>
          <a:prstGeom prst="rect">
            <a:avLst/>
          </a:prstGeom>
        </p:spPr>
      </p:pic>
      <p:sp>
        <p:nvSpPr>
          <p:cNvPr id="7" name="文本框 6">
            <a:extLst>
              <a:ext uri="{FF2B5EF4-FFF2-40B4-BE49-F238E27FC236}">
                <a16:creationId xmlns:a16="http://schemas.microsoft.com/office/drawing/2014/main" id="{F7CDF1F4-23F4-430A-A39F-0B909E500AA3}"/>
              </a:ext>
            </a:extLst>
          </p:cNvPr>
          <p:cNvSpPr txBox="1"/>
          <p:nvPr/>
        </p:nvSpPr>
        <p:spPr>
          <a:xfrm>
            <a:off x="6292994" y="2450941"/>
            <a:ext cx="1829030" cy="40011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异常得分计算</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a:extLst>
              <a:ext uri="{FF2B5EF4-FFF2-40B4-BE49-F238E27FC236}">
                <a16:creationId xmlns:a16="http://schemas.microsoft.com/office/drawing/2014/main" id="{69256192-8A66-4BD4-B1D0-79D043545DF6}"/>
              </a:ext>
            </a:extLst>
          </p:cNvPr>
          <p:cNvSpPr txBox="1"/>
          <p:nvPr/>
        </p:nvSpPr>
        <p:spPr>
          <a:xfrm>
            <a:off x="6292994" y="3325068"/>
            <a:ext cx="1829030" cy="400110"/>
          </a:xfrm>
          <a:prstGeom prst="rect">
            <a:avLst/>
          </a:prstGeom>
          <a:solidFill>
            <a:schemeClr val="accent2">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异常阈值确定</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9" name="文本框 8">
            <a:extLst>
              <a:ext uri="{FF2B5EF4-FFF2-40B4-BE49-F238E27FC236}">
                <a16:creationId xmlns:a16="http://schemas.microsoft.com/office/drawing/2014/main" id="{8A1AB8E7-08DC-4BEF-9916-5E6CBCC8BF77}"/>
              </a:ext>
            </a:extLst>
          </p:cNvPr>
          <p:cNvSpPr txBox="1"/>
          <p:nvPr/>
        </p:nvSpPr>
        <p:spPr>
          <a:xfrm>
            <a:off x="6292994" y="4199195"/>
            <a:ext cx="1829030" cy="400110"/>
          </a:xfrm>
          <a:prstGeom prst="rect">
            <a:avLst/>
          </a:prstGeom>
          <a:solidFill>
            <a:schemeClr val="accent5">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异常检测</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910BBFAC-1347-4C21-ADAF-595B2D228015}"/>
              </a:ext>
            </a:extLst>
          </p:cNvPr>
          <p:cNvCxnSpPr>
            <a:cxnSpLocks/>
            <a:stCxn id="7" idx="2"/>
            <a:endCxn id="8" idx="0"/>
          </p:cNvCxnSpPr>
          <p:nvPr/>
        </p:nvCxnSpPr>
        <p:spPr>
          <a:xfrm>
            <a:off x="7207509" y="2851051"/>
            <a:ext cx="0" cy="474017"/>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a:extLst>
              <a:ext uri="{FF2B5EF4-FFF2-40B4-BE49-F238E27FC236}">
                <a16:creationId xmlns:a16="http://schemas.microsoft.com/office/drawing/2014/main" id="{020B0AEB-9900-4C53-BEBF-CEB1D43B8F96}"/>
              </a:ext>
            </a:extLst>
          </p:cNvPr>
          <p:cNvCxnSpPr>
            <a:cxnSpLocks/>
            <a:stCxn id="8" idx="2"/>
            <a:endCxn id="9" idx="0"/>
          </p:cNvCxnSpPr>
          <p:nvPr/>
        </p:nvCxnSpPr>
        <p:spPr>
          <a:xfrm>
            <a:off x="7207509" y="3725178"/>
            <a:ext cx="0" cy="474017"/>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12" name="图形 11">
            <a:extLst>
              <a:ext uri="{FF2B5EF4-FFF2-40B4-BE49-F238E27FC236}">
                <a16:creationId xmlns:a16="http://schemas.microsoft.com/office/drawing/2014/main" id="{4BD8E73B-60C5-4CD3-95B6-524C2977446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593" y="3788316"/>
            <a:ext cx="4807000" cy="2428495"/>
          </a:xfrm>
          <a:prstGeom prst="rect">
            <a:avLst/>
          </a:prstGeom>
        </p:spPr>
      </p:pic>
    </p:spTree>
    <p:extLst>
      <p:ext uri="{BB962C8B-B14F-4D97-AF65-F5344CB8AC3E}">
        <p14:creationId xmlns:p14="http://schemas.microsoft.com/office/powerpoint/2010/main" val="1078036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A65714F3-6910-409F-A882-B8104AC7D5F3}"/>
              </a:ext>
            </a:extLst>
          </p:cNvPr>
          <p:cNvSpPr/>
          <p:nvPr/>
        </p:nvSpPr>
        <p:spPr>
          <a:xfrm>
            <a:off x="9287435" y="1021977"/>
            <a:ext cx="1532965" cy="1586752"/>
          </a:xfrm>
          <a:prstGeom prst="rect">
            <a:avLst/>
          </a:prstGeom>
          <a:solidFill>
            <a:schemeClr val="bg1"/>
          </a:solid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EC1248CE-8FE5-4ED4-885D-FC8C2BA24E01}"/>
              </a:ext>
            </a:extLst>
          </p:cNvPr>
          <p:cNvSpPr/>
          <p:nvPr/>
        </p:nvSpPr>
        <p:spPr>
          <a:xfrm>
            <a:off x="404475" y="2689411"/>
            <a:ext cx="2790227" cy="379174"/>
          </a:xfrm>
          <a:prstGeom prst="rect">
            <a:avLst/>
          </a:prstGeom>
          <a:solidFill>
            <a:schemeClr val="accent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时间维度特征学习模块</a:t>
            </a:r>
          </a:p>
        </p:txBody>
      </p:sp>
      <p:sp>
        <p:nvSpPr>
          <p:cNvPr id="4" name="矩形 3">
            <a:extLst>
              <a:ext uri="{FF2B5EF4-FFF2-40B4-BE49-F238E27FC236}">
                <a16:creationId xmlns:a16="http://schemas.microsoft.com/office/drawing/2014/main" id="{0E96F834-5307-400B-BF9C-A80BEDC06BD4}"/>
              </a:ext>
            </a:extLst>
          </p:cNvPr>
          <p:cNvSpPr/>
          <p:nvPr/>
        </p:nvSpPr>
        <p:spPr>
          <a:xfrm>
            <a:off x="8394124" y="3762528"/>
            <a:ext cx="2817030" cy="42134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空间维度特征学习模块</a:t>
            </a:r>
          </a:p>
        </p:txBody>
      </p:sp>
      <p:sp>
        <p:nvSpPr>
          <p:cNvPr id="5" name="矩形 4">
            <a:extLst>
              <a:ext uri="{FF2B5EF4-FFF2-40B4-BE49-F238E27FC236}">
                <a16:creationId xmlns:a16="http://schemas.microsoft.com/office/drawing/2014/main" id="{2694F443-A31D-4DF5-B134-09CAD118AE8F}"/>
              </a:ext>
            </a:extLst>
          </p:cNvPr>
          <p:cNvSpPr/>
          <p:nvPr/>
        </p:nvSpPr>
        <p:spPr>
          <a:xfrm>
            <a:off x="4801654" y="417653"/>
            <a:ext cx="2232213" cy="42134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时空特征融合模块</a:t>
            </a:r>
          </a:p>
        </p:txBody>
      </p:sp>
      <p:sp>
        <p:nvSpPr>
          <p:cNvPr id="6" name="矩形 5">
            <a:extLst>
              <a:ext uri="{FF2B5EF4-FFF2-40B4-BE49-F238E27FC236}">
                <a16:creationId xmlns:a16="http://schemas.microsoft.com/office/drawing/2014/main" id="{73171350-733B-4AD2-B80B-54A5DA7B4AEF}"/>
              </a:ext>
            </a:extLst>
          </p:cNvPr>
          <p:cNvSpPr/>
          <p:nvPr/>
        </p:nvSpPr>
        <p:spPr>
          <a:xfrm>
            <a:off x="4420394" y="5941358"/>
            <a:ext cx="1965020" cy="457883"/>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多维时间序列</a:t>
            </a:r>
          </a:p>
        </p:txBody>
      </p:sp>
      <p:sp>
        <p:nvSpPr>
          <p:cNvPr id="7" name="矩形 6">
            <a:extLst>
              <a:ext uri="{FF2B5EF4-FFF2-40B4-BE49-F238E27FC236}">
                <a16:creationId xmlns:a16="http://schemas.microsoft.com/office/drawing/2014/main" id="{3E39A0F1-FD32-42CC-8ACB-F33A7A03C45C}"/>
              </a:ext>
            </a:extLst>
          </p:cNvPr>
          <p:cNvSpPr/>
          <p:nvPr/>
        </p:nvSpPr>
        <p:spPr>
          <a:xfrm>
            <a:off x="9175375" y="536943"/>
            <a:ext cx="1757083" cy="40164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异常检测模块</a:t>
            </a:r>
          </a:p>
        </p:txBody>
      </p:sp>
      <p:sp>
        <p:nvSpPr>
          <p:cNvPr id="8" name="矩形 7">
            <a:extLst>
              <a:ext uri="{FF2B5EF4-FFF2-40B4-BE49-F238E27FC236}">
                <a16:creationId xmlns:a16="http://schemas.microsoft.com/office/drawing/2014/main" id="{0040B5F7-832A-40B6-A61A-EAD7B97CB0CB}"/>
              </a:ext>
            </a:extLst>
          </p:cNvPr>
          <p:cNvSpPr/>
          <p:nvPr/>
        </p:nvSpPr>
        <p:spPr>
          <a:xfrm>
            <a:off x="66158" y="3130924"/>
            <a:ext cx="3871864" cy="3536734"/>
          </a:xfrm>
          <a:prstGeom prst="rect">
            <a:avLst/>
          </a:prstGeom>
          <a:solidFill>
            <a:schemeClr val="bg1"/>
          </a:solid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a:extLst>
              <a:ext uri="{FF2B5EF4-FFF2-40B4-BE49-F238E27FC236}">
                <a16:creationId xmlns:a16="http://schemas.microsoft.com/office/drawing/2014/main" id="{80F69344-B0D2-4485-929D-140BC7A4B9B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504" y="3260912"/>
            <a:ext cx="3762715" cy="3406746"/>
          </a:xfrm>
          <a:prstGeom prst="rect">
            <a:avLst/>
          </a:prstGeom>
        </p:spPr>
      </p:pic>
      <p:sp>
        <p:nvSpPr>
          <p:cNvPr id="10" name="矩形 9">
            <a:extLst>
              <a:ext uri="{FF2B5EF4-FFF2-40B4-BE49-F238E27FC236}">
                <a16:creationId xmlns:a16="http://schemas.microsoft.com/office/drawing/2014/main" id="{63DFDD62-F595-42EF-9C8C-B4DDE4F31D2B}"/>
              </a:ext>
            </a:extLst>
          </p:cNvPr>
          <p:cNvSpPr/>
          <p:nvPr/>
        </p:nvSpPr>
        <p:spPr>
          <a:xfrm>
            <a:off x="7033868" y="4263891"/>
            <a:ext cx="4807000" cy="2460316"/>
          </a:xfrm>
          <a:prstGeom prst="rect">
            <a:avLst/>
          </a:prstGeom>
          <a:solidFill>
            <a:schemeClr val="bg1"/>
          </a:solid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A551F96-5375-4BB5-A34D-01BE932B939C}"/>
              </a:ext>
            </a:extLst>
          </p:cNvPr>
          <p:cNvSpPr/>
          <p:nvPr/>
        </p:nvSpPr>
        <p:spPr>
          <a:xfrm>
            <a:off x="4012762" y="903707"/>
            <a:ext cx="3809999" cy="3312862"/>
          </a:xfrm>
          <a:prstGeom prst="rect">
            <a:avLst/>
          </a:prstGeom>
          <a:solidFill>
            <a:schemeClr val="bg1"/>
          </a:solidFill>
          <a:ln w="28575">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形 12">
            <a:extLst>
              <a:ext uri="{FF2B5EF4-FFF2-40B4-BE49-F238E27FC236}">
                <a16:creationId xmlns:a16="http://schemas.microsoft.com/office/drawing/2014/main" id="{9381D8CE-2173-45B4-9AD9-AAD35A878B0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83404" y="977836"/>
            <a:ext cx="3730389" cy="3109308"/>
          </a:xfrm>
          <a:prstGeom prst="rect">
            <a:avLst/>
          </a:prstGeom>
        </p:spPr>
      </p:pic>
      <p:sp>
        <p:nvSpPr>
          <p:cNvPr id="15" name="文本框 14">
            <a:extLst>
              <a:ext uri="{FF2B5EF4-FFF2-40B4-BE49-F238E27FC236}">
                <a16:creationId xmlns:a16="http://schemas.microsoft.com/office/drawing/2014/main" id="{EC6F3F67-8ACF-48F0-BD7E-171966C3657D}"/>
              </a:ext>
            </a:extLst>
          </p:cNvPr>
          <p:cNvSpPr txBox="1"/>
          <p:nvPr/>
        </p:nvSpPr>
        <p:spPr>
          <a:xfrm>
            <a:off x="9417042" y="1156835"/>
            <a:ext cx="1291146" cy="307777"/>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14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异常得分计算</a:t>
            </a:r>
            <a:endParaRPr lang="en-US" altLang="zh-CN" sz="14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16" name="文本框 15">
            <a:extLst>
              <a:ext uri="{FF2B5EF4-FFF2-40B4-BE49-F238E27FC236}">
                <a16:creationId xmlns:a16="http://schemas.microsoft.com/office/drawing/2014/main" id="{37111F04-48B0-4111-8A2C-6A309975C11E}"/>
              </a:ext>
            </a:extLst>
          </p:cNvPr>
          <p:cNvSpPr txBox="1"/>
          <p:nvPr/>
        </p:nvSpPr>
        <p:spPr>
          <a:xfrm>
            <a:off x="9417042" y="1654097"/>
            <a:ext cx="1291147" cy="307777"/>
          </a:xfrm>
          <a:prstGeom prst="rect">
            <a:avLst/>
          </a:prstGeom>
          <a:solidFill>
            <a:schemeClr val="accent2">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14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异常阈值确定</a:t>
            </a:r>
            <a:endParaRPr lang="en-US" altLang="zh-CN" sz="14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17" name="文本框 16">
            <a:extLst>
              <a:ext uri="{FF2B5EF4-FFF2-40B4-BE49-F238E27FC236}">
                <a16:creationId xmlns:a16="http://schemas.microsoft.com/office/drawing/2014/main" id="{A1B0E890-E533-4F5A-AAC0-133719583E96}"/>
              </a:ext>
            </a:extLst>
          </p:cNvPr>
          <p:cNvSpPr txBox="1"/>
          <p:nvPr/>
        </p:nvSpPr>
        <p:spPr>
          <a:xfrm>
            <a:off x="9417042" y="2151360"/>
            <a:ext cx="1291146" cy="307777"/>
          </a:xfrm>
          <a:prstGeom prst="rect">
            <a:avLst/>
          </a:prstGeom>
          <a:solidFill>
            <a:schemeClr val="accent5">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14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异常检测</a:t>
            </a:r>
            <a:endParaRPr lang="en-US" altLang="zh-CN" sz="14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18" name="直接箭头连接符 17">
            <a:extLst>
              <a:ext uri="{FF2B5EF4-FFF2-40B4-BE49-F238E27FC236}">
                <a16:creationId xmlns:a16="http://schemas.microsoft.com/office/drawing/2014/main" id="{6BB1E9D5-2E0D-4F5B-81B8-86CBE736FE9A}"/>
              </a:ext>
            </a:extLst>
          </p:cNvPr>
          <p:cNvCxnSpPr>
            <a:cxnSpLocks/>
            <a:stCxn id="15" idx="2"/>
            <a:endCxn id="16" idx="0"/>
          </p:cNvCxnSpPr>
          <p:nvPr/>
        </p:nvCxnSpPr>
        <p:spPr>
          <a:xfrm>
            <a:off x="10062615" y="1464612"/>
            <a:ext cx="1" cy="189485"/>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9" name="直接箭头连接符 18">
            <a:extLst>
              <a:ext uri="{FF2B5EF4-FFF2-40B4-BE49-F238E27FC236}">
                <a16:creationId xmlns:a16="http://schemas.microsoft.com/office/drawing/2014/main" id="{506A92F5-690E-410B-9AD9-DF88742D0744}"/>
              </a:ext>
            </a:extLst>
          </p:cNvPr>
          <p:cNvCxnSpPr>
            <a:cxnSpLocks/>
            <a:stCxn id="16" idx="2"/>
            <a:endCxn id="17" idx="0"/>
          </p:cNvCxnSpPr>
          <p:nvPr/>
        </p:nvCxnSpPr>
        <p:spPr>
          <a:xfrm flipH="1">
            <a:off x="10062615" y="1961874"/>
            <a:ext cx="1" cy="189486"/>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6" name="直接箭头连接符 35">
            <a:extLst>
              <a:ext uri="{FF2B5EF4-FFF2-40B4-BE49-F238E27FC236}">
                <a16:creationId xmlns:a16="http://schemas.microsoft.com/office/drawing/2014/main" id="{35670BC2-FBCE-497D-9C0F-3FD292C7D33A}"/>
              </a:ext>
            </a:extLst>
          </p:cNvPr>
          <p:cNvCxnSpPr>
            <a:cxnSpLocks/>
            <a:stCxn id="6" idx="1"/>
          </p:cNvCxnSpPr>
          <p:nvPr/>
        </p:nvCxnSpPr>
        <p:spPr>
          <a:xfrm flipH="1" flipV="1">
            <a:off x="3938022" y="6170299"/>
            <a:ext cx="482372" cy="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7B25987F-8B15-4EF1-8EBB-425983AF2106}"/>
              </a:ext>
            </a:extLst>
          </p:cNvPr>
          <p:cNvCxnSpPr>
            <a:cxnSpLocks/>
            <a:stCxn id="6" idx="3"/>
          </p:cNvCxnSpPr>
          <p:nvPr/>
        </p:nvCxnSpPr>
        <p:spPr>
          <a:xfrm>
            <a:off x="6385414" y="6170300"/>
            <a:ext cx="64845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2277BEC1-76F4-4331-97C6-27AA1C3C4B1C}"/>
              </a:ext>
            </a:extLst>
          </p:cNvPr>
          <p:cNvCxnSpPr>
            <a:cxnSpLocks/>
          </p:cNvCxnSpPr>
          <p:nvPr/>
        </p:nvCxnSpPr>
        <p:spPr>
          <a:xfrm flipV="1">
            <a:off x="3928325" y="4216569"/>
            <a:ext cx="1181557" cy="831961"/>
          </a:xfrm>
          <a:prstGeom prst="bentConnector3">
            <a:avLst>
              <a:gd name="adj1" fmla="val 100076"/>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连接符: 肘形 44">
            <a:extLst>
              <a:ext uri="{FF2B5EF4-FFF2-40B4-BE49-F238E27FC236}">
                <a16:creationId xmlns:a16="http://schemas.microsoft.com/office/drawing/2014/main" id="{929D9C99-101D-4ED7-9FD5-4BA39FC05A61}"/>
              </a:ext>
            </a:extLst>
          </p:cNvPr>
          <p:cNvCxnSpPr>
            <a:cxnSpLocks/>
          </p:cNvCxnSpPr>
          <p:nvPr/>
        </p:nvCxnSpPr>
        <p:spPr>
          <a:xfrm rot="10800000">
            <a:off x="6651813" y="4216569"/>
            <a:ext cx="1271549" cy="854960"/>
          </a:xfrm>
          <a:prstGeom prst="bentConnector3">
            <a:avLst>
              <a:gd name="adj1" fmla="val 100057"/>
            </a:avLst>
          </a:prstGeom>
          <a:ln w="28575">
            <a:tailEnd type="triangle"/>
          </a:ln>
        </p:spPr>
        <p:style>
          <a:lnRef idx="1">
            <a:schemeClr val="dk1"/>
          </a:lnRef>
          <a:fillRef idx="0">
            <a:schemeClr val="dk1"/>
          </a:fillRef>
          <a:effectRef idx="0">
            <a:schemeClr val="dk1"/>
          </a:effectRef>
          <a:fontRef idx="minor">
            <a:schemeClr val="tx1"/>
          </a:fontRef>
        </p:style>
      </p:cxnSp>
      <p:cxnSp>
        <p:nvCxnSpPr>
          <p:cNvPr id="72" name="直接箭头连接符 71">
            <a:extLst>
              <a:ext uri="{FF2B5EF4-FFF2-40B4-BE49-F238E27FC236}">
                <a16:creationId xmlns:a16="http://schemas.microsoft.com/office/drawing/2014/main" id="{925FE5F4-4BEA-41C9-9322-70BEEA05AD20}"/>
              </a:ext>
            </a:extLst>
          </p:cNvPr>
          <p:cNvCxnSpPr/>
          <p:nvPr/>
        </p:nvCxnSpPr>
        <p:spPr>
          <a:xfrm>
            <a:off x="7822761" y="1295334"/>
            <a:ext cx="146467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4" name="图形 13">
            <a:extLst>
              <a:ext uri="{FF2B5EF4-FFF2-40B4-BE49-F238E27FC236}">
                <a16:creationId xmlns:a16="http://schemas.microsoft.com/office/drawing/2014/main" id="{3B52359D-58BB-42FF-B1F3-B0C8A3F4D6B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33867" y="4295711"/>
            <a:ext cx="4807000" cy="2428495"/>
          </a:xfrm>
          <a:prstGeom prst="rect">
            <a:avLst/>
          </a:prstGeom>
        </p:spPr>
      </p:pic>
    </p:spTree>
    <p:extLst>
      <p:ext uri="{BB962C8B-B14F-4D97-AF65-F5344CB8AC3E}">
        <p14:creationId xmlns:p14="http://schemas.microsoft.com/office/powerpoint/2010/main" val="31161768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13&quot;:[1995123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5920</TotalTime>
  <Words>2142</Words>
  <Application>Microsoft Office PowerPoint</Application>
  <PresentationFormat>宽屏</PresentationFormat>
  <Paragraphs>387</Paragraphs>
  <Slides>72</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72</vt:i4>
      </vt:variant>
    </vt:vector>
  </HeadingPairs>
  <TitlesOfParts>
    <vt:vector size="78" baseType="lpstr">
      <vt:lpstr>微软雅黑</vt:lpstr>
      <vt:lpstr>Arial</vt:lpstr>
      <vt:lpstr>Calibri</vt:lpstr>
      <vt:lpstr>Cambria Math</vt:lpstr>
      <vt:lpstr>Times New Roman</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wuchenhu</dc:creator>
  <cp:lastModifiedBy>x</cp:lastModifiedBy>
  <cp:revision>203</cp:revision>
  <dcterms:created xsi:type="dcterms:W3CDTF">2023-08-09T12:44:00Z</dcterms:created>
  <dcterms:modified xsi:type="dcterms:W3CDTF">2025-06-01T01:44:41Z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2052-12.1.0.19302</vt:lpwstr>
  </property>
</Properties>
</file>